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62" r:id="rId2"/>
    <p:sldId id="418" r:id="rId3"/>
    <p:sldId id="404" r:id="rId4"/>
    <p:sldId id="463" r:id="rId5"/>
    <p:sldId id="455" r:id="rId6"/>
    <p:sldId id="475" r:id="rId7"/>
    <p:sldId id="408" r:id="rId8"/>
    <p:sldId id="476" r:id="rId9"/>
    <p:sldId id="409" r:id="rId10"/>
    <p:sldId id="422" r:id="rId11"/>
    <p:sldId id="426" r:id="rId12"/>
    <p:sldId id="481" r:id="rId13"/>
    <p:sldId id="478" r:id="rId14"/>
    <p:sldId id="487" r:id="rId15"/>
    <p:sldId id="488" r:id="rId16"/>
    <p:sldId id="490" r:id="rId17"/>
    <p:sldId id="427" r:id="rId18"/>
    <p:sldId id="458" r:id="rId19"/>
    <p:sldId id="429" r:id="rId20"/>
    <p:sldId id="484" r:id="rId21"/>
    <p:sldId id="485" r:id="rId22"/>
    <p:sldId id="486" r:id="rId23"/>
    <p:sldId id="483" r:id="rId24"/>
    <p:sldId id="482" r:id="rId25"/>
    <p:sldId id="377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onzalez" initials="a" lastIdx="2" clrIdx="0"/>
  <p:cmAuthor id="1" name="Rosina Hernández" initials="DPD-CN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4C2"/>
    <a:srgbClr val="C80EBB"/>
    <a:srgbClr val="FB9B44"/>
    <a:srgbClr val="FDD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3324" autoAdjust="0"/>
  </p:normalViewPr>
  <p:slideViewPr>
    <p:cSldViewPr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63"/>
    </p:cViewPr>
  </p:sorterViewPr>
  <p:notesViewPr>
    <p:cSldViewPr>
      <p:cViewPr>
        <p:scale>
          <a:sx n="150" d="100"/>
          <a:sy n="150" d="100"/>
        </p:scale>
        <p:origin x="-63" y="34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rivas\Documents\DOCUMENTOS%20CNE%20LATOP\29-DIVISION%20REGIMEN%20ESPECIAL\Proyeccion%20Energia%20Renovable_%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rivas\Documents\DOCUMENTOS%20CNE%20LATOP\29-DIVISION%20REGIMEN%20ESPECIAL\Proyeccion%20Energia%20Renovable_%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rivas\Documents\DOCUMENTOS%20CNE%20LATOP\29-DIVISION%20REGIMEN%20ESPECIAL\Proyeccion%20Energia%20Renovable_%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INCENTIVO</a:t>
            </a:r>
            <a:r>
              <a:rPr lang="en-US" b="1" baseline="0" dirty="0" smtClean="0"/>
              <a:t>S 2007-2019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9D-425B-B444-03048E14C2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9D-425B-B444-03048E14C2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9D-425B-B444-03048E14C2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9D-425B-B444-03048E14C267}"/>
              </c:ext>
            </c:extLst>
          </c:dPt>
          <c:dLbls>
            <c:dLbl>
              <c:idx val="0"/>
              <c:layout>
                <c:manualLayout>
                  <c:x val="4.0474290161221928E-2"/>
                  <c:y val="3.97549436407154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9D-425B-B444-03048E14C267}"/>
                </c:ext>
              </c:extLst>
            </c:dLbl>
            <c:dLbl>
              <c:idx val="1"/>
              <c:layout>
                <c:manualLayout>
                  <c:x val="4.5533576431374664E-2"/>
                  <c:y val="-9.44179911466993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9D-425B-B444-03048E14C267}"/>
                </c:ext>
              </c:extLst>
            </c:dLbl>
            <c:dLbl>
              <c:idx val="2"/>
              <c:layout>
                <c:manualLayout>
                  <c:x val="-1.0118472948056088E-2"/>
                  <c:y val="-1.9564440777179045E-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49942704578911"/>
                      <c:h val="0.235540215294931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9D-425B-B444-03048E14C267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'Estadistica anual'!$O$34:$O$37</c:f>
              <c:strCache>
                <c:ptCount val="4"/>
                <c:pt idx="0">
                  <c:v>ITBIS</c:v>
                </c:pt>
                <c:pt idx="1">
                  <c:v>CREDITO FISCAL</c:v>
                </c:pt>
                <c:pt idx="2">
                  <c:v>IMPORTACION AUTOPRODUCTORES</c:v>
                </c:pt>
                <c:pt idx="3">
                  <c:v>EXENCION IMPORTACION CONCESIONARIO</c:v>
                </c:pt>
              </c:strCache>
            </c:strRef>
          </c:cat>
          <c:val>
            <c:numRef>
              <c:f>'Estadistica anual'!$P$34:$P$37</c:f>
              <c:numCache>
                <c:formatCode>0%</c:formatCode>
                <c:ptCount val="4"/>
                <c:pt idx="0">
                  <c:v>0.25796785859205823</c:v>
                </c:pt>
                <c:pt idx="1">
                  <c:v>0.30884777303009719</c:v>
                </c:pt>
                <c:pt idx="2">
                  <c:v>7.6326626423961971E-2</c:v>
                </c:pt>
                <c:pt idx="3">
                  <c:v>0.35685774195388276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59D-425B-B444-03048E14C2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2400" b="1" i="0" cap="all" baseline="0">
                <a:solidFill>
                  <a:sysClr val="windowText" lastClr="000000"/>
                </a:solidFill>
                <a:effectLst/>
              </a:rPr>
              <a:t>Energía TOTAL Abastecida POR FUENTE PRIMARIA </a:t>
            </a:r>
            <a:br>
              <a:rPr lang="es-ES" sz="2400" b="1" i="0" cap="all" baseline="0">
                <a:solidFill>
                  <a:sysClr val="windowText" lastClr="000000"/>
                </a:solidFill>
                <a:effectLst/>
              </a:rPr>
            </a:br>
            <a:r>
              <a:rPr lang="es-ES" sz="2400" b="1" i="0" cap="all" baseline="0">
                <a:solidFill>
                  <a:sysClr val="windowText" lastClr="000000"/>
                </a:solidFill>
                <a:effectLst/>
              </a:rPr>
              <a:t>Año 2012</a:t>
            </a:r>
            <a:endParaRPr lang="es-ES" sz="240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5880576077774047"/>
          <c:y val="1.9383491204029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>
        <c:manualLayout>
          <c:layoutTarget val="inner"/>
          <c:xMode val="edge"/>
          <c:yMode val="edge"/>
          <c:x val="7.7901402866288966E-2"/>
          <c:y val="0.16227249719862072"/>
          <c:w val="0.70395818928031895"/>
          <c:h val="0.75086559706425438"/>
        </c:manualLayout>
      </c:layout>
      <c:ofPieChart>
        <c:ofPieType val="bar"/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7D-470E-B60F-792BFB5A316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7D-470E-B60F-792BFB5A316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7D-470E-B60F-792BFB5A316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7D-470E-B60F-792BFB5A3164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77D-470E-B60F-792BFB5A316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77D-470E-B60F-792BFB5A3164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77D-470E-B60F-792BFB5A316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77D-470E-B60F-792BFB5A3164}"/>
              </c:ext>
            </c:extLst>
          </c:dPt>
          <c:dLbls>
            <c:dLbl>
              <c:idx val="5"/>
              <c:layout/>
              <c:tx>
                <c:rich>
                  <a:bodyPr/>
                  <a:lstStyle/>
                  <a:p>
                    <a:fld id="{1842B673-7B2E-4919-A03E-2498E7B22EF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
0,8%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77D-470E-B60F-792BFB5A3164}"/>
                </c:ext>
              </c:extLst>
            </c:dLbl>
            <c:dLbl>
              <c:idx val="6"/>
              <c:layout>
                <c:manualLayout>
                  <c:x val="-9.3053182376774873E-2"/>
                  <c:y val="5.81504736120893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77D-470E-B60F-792BFB5A3164}"/>
                </c:ext>
              </c:extLst>
            </c:dLbl>
            <c:dLbl>
              <c:idx val="7"/>
              <c:layout>
                <c:manualLayout>
                  <c:x val="-1.1887262894732027E-2"/>
                  <c:y val="9.91367755749695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="1" i="0" u="none" strike="noStrike" kern="1200" baseline="0">
                        <a:solidFill>
                          <a:sysClr val="windowText" lastClr="000000"/>
                        </a:solidFill>
                      </a:rPr>
                      <a:t>Régimen Especial
3%</a:t>
                    </a:r>
                    <a:endParaRPr lang="en-US" sz="105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D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77D-470E-B60F-792BFB5A3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evolucion!$C$32:$C$38</c:f>
              <c:strCache>
                <c:ptCount val="7"/>
                <c:pt idx="0">
                  <c:v>PETRÓLEO</c:v>
                </c:pt>
                <c:pt idx="1">
                  <c:v>GAS</c:v>
                </c:pt>
                <c:pt idx="2">
                  <c:v>CARBÓN</c:v>
                </c:pt>
                <c:pt idx="3">
                  <c:v>HIDROELÉCTRICA</c:v>
                </c:pt>
                <c:pt idx="4">
                  <c:v>EÓLICA</c:v>
                </c:pt>
                <c:pt idx="5">
                  <c:v>SOLAR</c:v>
                </c:pt>
                <c:pt idx="6">
                  <c:v>BIOMASA</c:v>
                </c:pt>
              </c:strCache>
            </c:strRef>
          </c:cat>
          <c:val>
            <c:numRef>
              <c:f>evolucion!$D$32:$D$38</c:f>
              <c:numCache>
                <c:formatCode>0.0%</c:formatCode>
                <c:ptCount val="7"/>
                <c:pt idx="0">
                  <c:v>0.45909999999999995</c:v>
                </c:pt>
                <c:pt idx="1">
                  <c:v>0.25700000000000001</c:v>
                </c:pt>
                <c:pt idx="2">
                  <c:v>0.14430000000000001</c:v>
                </c:pt>
                <c:pt idx="3">
                  <c:v>0.1326</c:v>
                </c:pt>
                <c:pt idx="4">
                  <c:v>7.0000000000000001E-3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77D-470E-B60F-792BFB5A316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sz="2400" b="1" i="0" cap="all" baseline="0" dirty="0">
                <a:solidFill>
                  <a:sysClr val="windowText" lastClr="000000"/>
                </a:solidFill>
                <a:effectLst/>
              </a:rPr>
              <a:t>Energía TOTAL Abastecida POR FUENTE PRIMARIA </a:t>
            </a:r>
            <a:br>
              <a:rPr lang="es-ES" sz="2400" b="1" i="0" cap="all" baseline="0" dirty="0">
                <a:solidFill>
                  <a:sysClr val="windowText" lastClr="000000"/>
                </a:solidFill>
                <a:effectLst/>
              </a:rPr>
            </a:br>
            <a:r>
              <a:rPr lang="es-ES" sz="2400" b="1" i="0" cap="all" baseline="0" dirty="0">
                <a:solidFill>
                  <a:sysClr val="windowText" lastClr="000000"/>
                </a:solidFill>
                <a:effectLst/>
              </a:rPr>
              <a:t>Año 2019</a:t>
            </a:r>
            <a:endParaRPr lang="es-ES" sz="2400" dirty="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0.15886167981860347"/>
          <c:y val="1.4697441025071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DO"/>
        </a:p>
      </c:txPr>
    </c:title>
    <c:autoTitleDeleted val="0"/>
    <c:plotArea>
      <c:layout>
        <c:manualLayout>
          <c:layoutTarget val="inner"/>
          <c:xMode val="edge"/>
          <c:yMode val="edge"/>
          <c:x val="7.7901402866288966E-2"/>
          <c:y val="0.16227249719862072"/>
          <c:w val="0.70395818928031895"/>
          <c:h val="0.75086559706425438"/>
        </c:manualLayout>
      </c:layout>
      <c:ofPieChart>
        <c:ofPieType val="bar"/>
        <c:varyColors val="1"/>
        <c:ser>
          <c:idx val="0"/>
          <c:order val="0"/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54-4C08-AC09-17BAB257B8A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54-4C08-AC09-17BAB257B8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54-4C08-AC09-17BAB257B8AA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754-4C08-AC09-17BAB257B8AA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754-4C08-AC09-17BAB257B8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754-4C08-AC09-17BAB257B8AA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754-4C08-AC09-17BAB257B8AA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754-4C08-AC09-17BAB257B8AA}"/>
              </c:ext>
            </c:extLst>
          </c:dPt>
          <c:dLbls>
            <c:dLbl>
              <c:idx val="3"/>
              <c:layout>
                <c:manualLayout>
                  <c:x val="-4.6962851676715325E-4"/>
                  <c:y val="7.985030984211631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3953586848316"/>
                      <c:h val="0.10604203699588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754-4C08-AC09-17BAB257B8AA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aseline="0"/>
                      <a:t>Régimen Especial
</a:t>
                    </a:r>
                    <a:fld id="{2F849C86-4BA6-4E08-8901-734D6D9E3E3F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754-4C08-AC09-17BAB257B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evolucion!$C$32:$C$38</c:f>
              <c:strCache>
                <c:ptCount val="7"/>
                <c:pt idx="0">
                  <c:v>PETRÓLEO</c:v>
                </c:pt>
                <c:pt idx="1">
                  <c:v>GAS</c:v>
                </c:pt>
                <c:pt idx="2">
                  <c:v>CARBÓN</c:v>
                </c:pt>
                <c:pt idx="3">
                  <c:v>HIDROELÉCTRICA</c:v>
                </c:pt>
                <c:pt idx="4">
                  <c:v>EÓLICA</c:v>
                </c:pt>
                <c:pt idx="5">
                  <c:v>SOLAR</c:v>
                </c:pt>
                <c:pt idx="6">
                  <c:v>BIOMASA</c:v>
                </c:pt>
              </c:strCache>
            </c:strRef>
          </c:cat>
          <c:val>
            <c:numRef>
              <c:f>evolucion!$K$32:$K$38</c:f>
              <c:numCache>
                <c:formatCode>0.0%</c:formatCode>
                <c:ptCount val="7"/>
                <c:pt idx="0">
                  <c:v>0.2842902081355218</c:v>
                </c:pt>
                <c:pt idx="1">
                  <c:v>0.27524862054714755</c:v>
                </c:pt>
                <c:pt idx="2">
                  <c:v>0.22839473097503427</c:v>
                </c:pt>
                <c:pt idx="3">
                  <c:v>9.612784530515231E-2</c:v>
                </c:pt>
                <c:pt idx="4">
                  <c:v>8.0959337551540139E-2</c:v>
                </c:pt>
                <c:pt idx="5">
                  <c:v>2.4832988694491215E-2</c:v>
                </c:pt>
                <c:pt idx="6">
                  <c:v>1.0146268791112575E-2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54-4C08-AC09-17BAB257B8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01402866288966E-2"/>
          <c:y val="0.16227249719862072"/>
          <c:w val="0.70395818928031895"/>
          <c:h val="0.75086559706425438"/>
        </c:manualLayout>
      </c:layout>
      <c:ofPieChart>
        <c:ofPieType val="bar"/>
        <c:varyColors val="1"/>
        <c:ser>
          <c:idx val="0"/>
          <c:order val="0"/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20-42B5-A6C0-38B23672A9A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20-42B5-A6C0-38B23672A9A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20-42B5-A6C0-38B23672A9A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20-42B5-A6C0-38B23672A9AD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20-42B5-A6C0-38B23672A9A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920-42B5-A6C0-38B23672A9AD}"/>
              </c:ext>
            </c:extLst>
          </c:dPt>
          <c:dPt>
            <c:idx val="6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920-42B5-A6C0-38B23672A9AD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920-42B5-A6C0-38B23672A9AD}"/>
              </c:ext>
            </c:extLst>
          </c:dPt>
          <c:dLbls>
            <c:dLbl>
              <c:idx val="3"/>
              <c:layout>
                <c:manualLayout>
                  <c:x val="1.2619916933288336E-2"/>
                  <c:y val="-7.37247688549892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20-42B5-A6C0-38B23672A9A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baseline="0"/>
                      <a:t>Régimen Especial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920-42B5-A6C0-38B23672A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D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evolucion!$C$32:$C$38</c:f>
              <c:strCache>
                <c:ptCount val="7"/>
                <c:pt idx="0">
                  <c:v>PETRÓLEO</c:v>
                </c:pt>
                <c:pt idx="1">
                  <c:v>GAS</c:v>
                </c:pt>
                <c:pt idx="2">
                  <c:v>CARBÓN</c:v>
                </c:pt>
                <c:pt idx="3">
                  <c:v>HIDROELÉCTRICA</c:v>
                </c:pt>
                <c:pt idx="4">
                  <c:v>EÓLICA</c:v>
                </c:pt>
                <c:pt idx="5">
                  <c:v>SOLAR</c:v>
                </c:pt>
                <c:pt idx="6">
                  <c:v>BIOMASA</c:v>
                </c:pt>
              </c:strCache>
            </c:strRef>
          </c:cat>
          <c:val>
            <c:numRef>
              <c:f>evolucion!$L$32:$L$38</c:f>
              <c:numCache>
                <c:formatCode>0.0%</c:formatCode>
                <c:ptCount val="7"/>
                <c:pt idx="0">
                  <c:v>0.20680216157651479</c:v>
                </c:pt>
                <c:pt idx="1">
                  <c:v>0.2656724705517835</c:v>
                </c:pt>
                <c:pt idx="2">
                  <c:v>0.33085680911557891</c:v>
                </c:pt>
                <c:pt idx="3">
                  <c:v>9.6653307223180746E-2</c:v>
                </c:pt>
                <c:pt idx="4">
                  <c:v>6.6713472682270833E-2</c:v>
                </c:pt>
                <c:pt idx="5">
                  <c:v>2.2602760762441748E-2</c:v>
                </c:pt>
                <c:pt idx="6">
                  <c:v>1.0699018088229609E-2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920-42B5-A6C0-38B23672A9A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D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D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4BF1A-6665-4F1C-9780-6753E9B3664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B4C83AD-673E-4FE0-BF61-5ED2549DB159}">
      <dgm:prSet custT="1"/>
      <dgm:spPr>
        <a:solidFill>
          <a:srgbClr val="00B050"/>
        </a:solidFill>
      </dgm:spPr>
      <dgm:t>
        <a:bodyPr/>
        <a:lstStyle/>
        <a:p>
          <a:pPr algn="just" rtl="0"/>
          <a:r>
            <a:rPr lang="es-DO" sz="2000" b="1" dirty="0" smtClean="0">
              <a:latin typeface="Trebuchet MS" panose="020B0603020202020204" pitchFamily="34" charset="0"/>
            </a:rPr>
            <a:t>LAS LÍNEAS POLÍTICAS DERIVAN DE LA CONSTITUCION DOMINICANA, LEY DE ESTRATEGIA NACIONAL DE DESARROLLO, LEY GENERAL DE ELECTRICIDAD Y LEY DE INCENTIVOS PARA EL USO DE FUENTES RENOVABLES.</a:t>
          </a:r>
          <a:endParaRPr lang="es-ES" sz="2000" dirty="0">
            <a:latin typeface="Trebuchet MS" panose="020B0603020202020204" pitchFamily="34" charset="0"/>
          </a:endParaRPr>
        </a:p>
      </dgm:t>
    </dgm:pt>
    <dgm:pt modelId="{16F6F70B-A3F6-4F4D-83A7-B5814329BABA}" type="parTrans" cxnId="{E4256433-00D1-471D-BDAE-FD0B074EC1D7}">
      <dgm:prSet/>
      <dgm:spPr/>
      <dgm:t>
        <a:bodyPr/>
        <a:lstStyle/>
        <a:p>
          <a:pPr algn="just"/>
          <a:endParaRPr lang="es-ES" sz="2000" dirty="0">
            <a:latin typeface="Trebuchet MS" panose="020B0603020202020204" pitchFamily="34" charset="0"/>
          </a:endParaRPr>
        </a:p>
      </dgm:t>
    </dgm:pt>
    <dgm:pt modelId="{0340DA7C-C927-4259-905A-FB06DCA36228}" type="sibTrans" cxnId="{E4256433-00D1-471D-BDAE-FD0B074EC1D7}">
      <dgm:prSet/>
      <dgm:spPr/>
      <dgm:t>
        <a:bodyPr/>
        <a:lstStyle/>
        <a:p>
          <a:pPr algn="just"/>
          <a:endParaRPr lang="es-ES" sz="2000" dirty="0">
            <a:latin typeface="Trebuchet MS" panose="020B0603020202020204" pitchFamily="34" charset="0"/>
          </a:endParaRPr>
        </a:p>
      </dgm:t>
    </dgm:pt>
    <dgm:pt modelId="{7B3F50A6-94BF-4EE8-B054-F5FAF3B70C94}" type="pres">
      <dgm:prSet presAssocID="{F4C4BF1A-6665-4F1C-9780-6753E9B366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B88E09D3-BCDF-45FC-A8EE-4F5F9D007371}" type="pres">
      <dgm:prSet presAssocID="{6B4C83AD-673E-4FE0-BF61-5ED2549DB159}" presName="parentText" presStyleLbl="node1" presStyleIdx="0" presStyleCnt="1" custLinFactNeighborX="0" custLinFactNeighborY="3364">
        <dgm:presLayoutVars>
          <dgm:chMax val="0"/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AFD38CA7-9E00-43A2-9B0F-6E0DA4130E29}" type="presOf" srcId="{6B4C83AD-673E-4FE0-BF61-5ED2549DB159}" destId="{B88E09D3-BCDF-45FC-A8EE-4F5F9D007371}" srcOrd="0" destOrd="0" presId="urn:microsoft.com/office/officeart/2005/8/layout/vList2"/>
    <dgm:cxn modelId="{E4256433-00D1-471D-BDAE-FD0B074EC1D7}" srcId="{F4C4BF1A-6665-4F1C-9780-6753E9B36641}" destId="{6B4C83AD-673E-4FE0-BF61-5ED2549DB159}" srcOrd="0" destOrd="0" parTransId="{16F6F70B-A3F6-4F4D-83A7-B5814329BABA}" sibTransId="{0340DA7C-C927-4259-905A-FB06DCA36228}"/>
    <dgm:cxn modelId="{4F2BCF3E-7672-4733-A564-95747517FD3C}" type="presOf" srcId="{F4C4BF1A-6665-4F1C-9780-6753E9B36641}" destId="{7B3F50A6-94BF-4EE8-B054-F5FAF3B70C94}" srcOrd="0" destOrd="0" presId="urn:microsoft.com/office/officeart/2005/8/layout/vList2"/>
    <dgm:cxn modelId="{5AB1E00D-E674-4679-BF52-A409F62DB068}" type="presParOf" srcId="{7B3F50A6-94BF-4EE8-B054-F5FAF3B70C94}" destId="{B88E09D3-BCDF-45FC-A8EE-4F5F9D0073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1F017-3EC0-44C3-8990-94C8D18AD82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9B33-61C9-4E93-9086-C322EB2B96DF}">
      <dgm:prSet phldrT="[Texto]"/>
      <dgm:spPr/>
      <dgm:t>
        <a:bodyPr/>
        <a:lstStyle/>
        <a:p>
          <a:r>
            <a:rPr lang="es-ES" dirty="0" smtClean="0">
              <a:latin typeface="Trebuchet MS" panose="020B0603020202020204" pitchFamily="34" charset="0"/>
            </a:rPr>
            <a:t>LEY NO. 01-12</a:t>
          </a:r>
          <a:endParaRPr lang="es-ES" dirty="0">
            <a:latin typeface="Trebuchet MS" panose="020B0603020202020204" pitchFamily="34" charset="0"/>
          </a:endParaRPr>
        </a:p>
      </dgm:t>
    </dgm:pt>
    <dgm:pt modelId="{50333C86-E22E-4A14-BA32-AFE028D7E97B}" type="parTrans" cxnId="{A1EFAA13-B498-4AC1-A53A-EEA1A3C820BC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4620B7F8-B7CE-4F8D-BDD9-15B591C0E4BE}" type="sibTrans" cxnId="{A1EFAA13-B498-4AC1-A53A-EEA1A3C820BC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A47D2B2B-0532-44B1-88E5-84D78A71D52D}">
      <dgm:prSet phldrT="[Texto]" custT="1"/>
      <dgm:spPr/>
      <dgm:t>
        <a:bodyPr/>
        <a:lstStyle/>
        <a:p>
          <a:pPr algn="ctr"/>
          <a:r>
            <a:rPr lang="es-ES" sz="1600" i="0" dirty="0" smtClean="0">
              <a:latin typeface="Trebuchet MS" panose="020B0603020202020204" pitchFamily="34" charset="0"/>
            </a:rPr>
            <a:t>ASEGURAR UN SUMINISTRO CONFIABLE DE ELECTRICIDAD, A PRECIOS COMPETITIVOS Y EN CONDICIONES DE SOSTENIBILIDAD FINANCIERA Y AMBIENTAL.</a:t>
          </a:r>
          <a:endParaRPr lang="es-ES" sz="1600" i="0" dirty="0">
            <a:latin typeface="Trebuchet MS" panose="020B0603020202020204" pitchFamily="34" charset="0"/>
          </a:endParaRPr>
        </a:p>
      </dgm:t>
    </dgm:pt>
    <dgm:pt modelId="{021C9B7A-F91B-4AEA-86FE-85570EF431BA}" type="parTrans" cxnId="{78FD6F7E-4377-486E-91CA-88AC518080A8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2D281DBC-1CAC-411D-9B2D-BF9DBA08E871}" type="sibTrans" cxnId="{78FD6F7E-4377-486E-91CA-88AC518080A8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715083F7-7656-482D-B3F4-98640F2737F9}">
      <dgm:prSet phldrT="[Texto]"/>
      <dgm:spPr/>
      <dgm:t>
        <a:bodyPr/>
        <a:lstStyle/>
        <a:p>
          <a:r>
            <a:rPr lang="es-ES" dirty="0" smtClean="0">
              <a:latin typeface="Trebuchet MS" panose="020B0603020202020204" pitchFamily="34" charset="0"/>
            </a:rPr>
            <a:t>LEY NO. 57-07</a:t>
          </a:r>
          <a:endParaRPr lang="es-ES" dirty="0">
            <a:latin typeface="Trebuchet MS" panose="020B0603020202020204" pitchFamily="34" charset="0"/>
          </a:endParaRPr>
        </a:p>
      </dgm:t>
    </dgm:pt>
    <dgm:pt modelId="{A8D22BFD-7C97-45F4-B039-400A9BCBB79D}" type="parTrans" cxnId="{1D1ADEE8-E4FB-4888-A2EF-3E5008114898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EFF475DB-6B6B-40BC-89AF-8D5AEAECA0FA}" type="sibTrans" cxnId="{1D1ADEE8-E4FB-4888-A2EF-3E5008114898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BBCE8C40-1396-424A-A19C-FCE5EB1A6CD8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Trebuchet MS" panose="020B0603020202020204" pitchFamily="34" charset="0"/>
            </a:rPr>
            <a:t>PROMOVER EL USO DE FUENTES RENOVABLES DE ENERGÍA</a:t>
          </a:r>
          <a:endParaRPr lang="es-ES" sz="1600" dirty="0">
            <a:latin typeface="Trebuchet MS" panose="020B0603020202020204" pitchFamily="34" charset="0"/>
          </a:endParaRPr>
        </a:p>
      </dgm:t>
    </dgm:pt>
    <dgm:pt modelId="{E25B7386-C06C-4541-98B5-ED3DAF32B3F6}" type="parTrans" cxnId="{3EDD0FCF-C479-4FA8-8DC7-E27679C51DDA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1D754228-B826-412E-8DA7-DEECDE4560AD}" type="sibTrans" cxnId="{3EDD0FCF-C479-4FA8-8DC7-E27679C51DDA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C4297550-1178-45F4-ABD2-2C53E1EFCF16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Trebuchet MS" panose="020B0603020202020204" pitchFamily="34" charset="0"/>
            </a:rPr>
            <a:t>CUBRIR EL </a:t>
          </a:r>
          <a:r>
            <a:rPr lang="es-ES" sz="2000" b="1" dirty="0" smtClean="0">
              <a:solidFill>
                <a:srgbClr val="FF0000"/>
              </a:solidFill>
              <a:latin typeface="Trebuchet MS" panose="020B0603020202020204" pitchFamily="34" charset="0"/>
            </a:rPr>
            <a:t>25%</a:t>
          </a:r>
          <a:r>
            <a:rPr lang="es-ES" sz="1600" dirty="0" smtClean="0">
              <a:latin typeface="Trebuchet MS" panose="020B0603020202020204" pitchFamily="34" charset="0"/>
            </a:rPr>
            <a:t> DE LAS NECESIDADES DE ENERGÍA ELÉCTRICA POR FUENTES RENOVABLES</a:t>
          </a:r>
          <a:endParaRPr lang="es-ES" sz="1600" dirty="0">
            <a:latin typeface="Trebuchet MS" panose="020B0603020202020204" pitchFamily="34" charset="0"/>
          </a:endParaRPr>
        </a:p>
      </dgm:t>
    </dgm:pt>
    <dgm:pt modelId="{6953CC69-43BD-45FD-BA7B-2818431EE301}" type="parTrans" cxnId="{BBB67E45-4A29-483C-85F7-FA3555412B26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0D0AFE54-6ED3-42DD-812B-E24A125C0D41}" type="sibTrans" cxnId="{BBB67E45-4A29-483C-85F7-FA3555412B26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A1D32EDE-6C6C-2340-8FFC-73956955D82C}">
      <dgm:prSet phldrT="[Texto]"/>
      <dgm:spPr/>
      <dgm:t>
        <a:bodyPr/>
        <a:lstStyle/>
        <a:p>
          <a:r>
            <a:rPr lang="es-ES" dirty="0" smtClean="0">
              <a:latin typeface="Trebuchet MS" panose="020B0603020202020204" pitchFamily="34" charset="0"/>
            </a:rPr>
            <a:t>LEY NO. 125-01</a:t>
          </a:r>
          <a:endParaRPr lang="es-ES" dirty="0">
            <a:latin typeface="Trebuchet MS" panose="020B0603020202020204" pitchFamily="34" charset="0"/>
          </a:endParaRPr>
        </a:p>
      </dgm:t>
    </dgm:pt>
    <dgm:pt modelId="{CBEB545C-80AF-A442-A630-5600DD3C5167}" type="parTrans" cxnId="{4EAFD1F4-EF79-2C45-9FF0-65872F7A0ABE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54B194B3-6153-0348-B099-8564DDBF7878}" type="sibTrans" cxnId="{4EAFD1F4-EF79-2C45-9FF0-65872F7A0ABE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2D9C3D82-AC3A-574C-9344-1C4189982F75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Trebuchet MS" panose="020B0603020202020204" pitchFamily="34" charset="0"/>
            </a:rPr>
            <a:t>PROMOVER Y GARANTIZAR LA OFERTA OPORTUNA</a:t>
          </a:r>
          <a:endParaRPr lang="es-ES" sz="1600" dirty="0">
            <a:latin typeface="Trebuchet MS" panose="020B0603020202020204" pitchFamily="34" charset="0"/>
          </a:endParaRPr>
        </a:p>
      </dgm:t>
    </dgm:pt>
    <dgm:pt modelId="{EDABF49B-5A75-6144-93CC-C42A28A58475}" type="parTrans" cxnId="{54AC4FB1-F6F2-AD40-93C9-A993A42798D8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A64E583F-23AC-124D-ADDF-49597A4C2B63}" type="sibTrans" cxnId="{54AC4FB1-F6F2-AD40-93C9-A993A42798D8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583A780D-A33B-354C-8288-41FDD0616EBB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Trebuchet MS" panose="020B0603020202020204" pitchFamily="34" charset="0"/>
            </a:rPr>
            <a:t>PROMOCIÓN INVERSIÓN PRIVADA</a:t>
          </a:r>
          <a:endParaRPr lang="es-ES" sz="1600" dirty="0">
            <a:latin typeface="Trebuchet MS" panose="020B0603020202020204" pitchFamily="34" charset="0"/>
          </a:endParaRPr>
        </a:p>
      </dgm:t>
    </dgm:pt>
    <dgm:pt modelId="{1F61B5A2-5E71-1C4B-BB4E-CD81E76531BA}" type="parTrans" cxnId="{AEB26CFF-CB0F-6D49-A1C8-5357A31BD158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3AEE7DF4-38ED-7643-8A23-7D6FF3C58D8D}" type="sibTrans" cxnId="{AEB26CFF-CB0F-6D49-A1C8-5357A31BD158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C00CC9B8-15B8-304B-A519-67CDC40C6207}">
      <dgm:prSet phldrT="[Texto]" custT="1"/>
      <dgm:spPr/>
      <dgm:t>
        <a:bodyPr/>
        <a:lstStyle/>
        <a:p>
          <a:pPr algn="ctr"/>
          <a:r>
            <a:rPr lang="es-ES" sz="1600" dirty="0" smtClean="0">
              <a:latin typeface="Trebuchet MS" panose="020B0603020202020204" pitchFamily="34" charset="0"/>
            </a:rPr>
            <a:t>PROMOCIÓN COMPETENCIA</a:t>
          </a:r>
          <a:endParaRPr lang="es-ES" sz="1600" dirty="0">
            <a:latin typeface="Trebuchet MS" panose="020B0603020202020204" pitchFamily="34" charset="0"/>
          </a:endParaRPr>
        </a:p>
      </dgm:t>
    </dgm:pt>
    <dgm:pt modelId="{4C4F0591-4080-2E42-A9A9-4C18A469A63D}" type="parTrans" cxnId="{FD2E863F-85E4-C140-A09D-73AFA7B198F7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3EC2FD59-5516-BE40-AD64-7A965131DD01}" type="sibTrans" cxnId="{FD2E863F-85E4-C140-A09D-73AFA7B198F7}">
      <dgm:prSet/>
      <dgm:spPr/>
      <dgm:t>
        <a:bodyPr/>
        <a:lstStyle/>
        <a:p>
          <a:endParaRPr lang="en-US" dirty="0">
            <a:latin typeface="Trebuchet MS" panose="020B0603020202020204" pitchFamily="34" charset="0"/>
          </a:endParaRPr>
        </a:p>
      </dgm:t>
    </dgm:pt>
    <dgm:pt modelId="{D627ABCE-5061-4304-A834-ABFEAF15EF2D}">
      <dgm:prSet phldrT="[Texto]" custT="1"/>
      <dgm:spPr/>
      <dgm:t>
        <a:bodyPr/>
        <a:lstStyle/>
        <a:p>
          <a:pPr algn="ctr"/>
          <a:endParaRPr lang="es-ES" sz="1600" dirty="0">
            <a:latin typeface="Trebuchet MS" panose="020B0603020202020204" pitchFamily="34" charset="0"/>
          </a:endParaRPr>
        </a:p>
      </dgm:t>
    </dgm:pt>
    <dgm:pt modelId="{B3A09423-5421-4C52-87DC-797D71EC6C30}" type="parTrans" cxnId="{BE8DF85D-7BD0-47BF-9F60-7FCCA85E9C14}">
      <dgm:prSet/>
      <dgm:spPr/>
      <dgm:t>
        <a:bodyPr/>
        <a:lstStyle/>
        <a:p>
          <a:endParaRPr lang="es-DO"/>
        </a:p>
      </dgm:t>
    </dgm:pt>
    <dgm:pt modelId="{89FBEB7F-0856-477F-AB49-8C840E5A593B}" type="sibTrans" cxnId="{BE8DF85D-7BD0-47BF-9F60-7FCCA85E9C14}">
      <dgm:prSet/>
      <dgm:spPr/>
      <dgm:t>
        <a:bodyPr/>
        <a:lstStyle/>
        <a:p>
          <a:endParaRPr lang="es-DO"/>
        </a:p>
      </dgm:t>
    </dgm:pt>
    <dgm:pt modelId="{19A427B7-BEE2-4737-9A28-CFE212D5A0D2}">
      <dgm:prSet phldrT="[Texto]" custT="1"/>
      <dgm:spPr/>
      <dgm:t>
        <a:bodyPr/>
        <a:lstStyle/>
        <a:p>
          <a:pPr algn="ctr"/>
          <a:endParaRPr lang="es-ES" sz="1600" dirty="0">
            <a:latin typeface="Trebuchet MS" panose="020B0603020202020204" pitchFamily="34" charset="0"/>
          </a:endParaRPr>
        </a:p>
      </dgm:t>
    </dgm:pt>
    <dgm:pt modelId="{A0519137-C8A9-4343-9EF3-685B626FC3C6}" type="parTrans" cxnId="{1C375864-192A-4357-AD5B-307B279B44EE}">
      <dgm:prSet/>
      <dgm:spPr/>
      <dgm:t>
        <a:bodyPr/>
        <a:lstStyle/>
        <a:p>
          <a:endParaRPr lang="es-DO"/>
        </a:p>
      </dgm:t>
    </dgm:pt>
    <dgm:pt modelId="{D5B683EE-C681-4BA8-8986-86FD94B76910}" type="sibTrans" cxnId="{1C375864-192A-4357-AD5B-307B279B44EE}">
      <dgm:prSet/>
      <dgm:spPr/>
      <dgm:t>
        <a:bodyPr/>
        <a:lstStyle/>
        <a:p>
          <a:endParaRPr lang="es-DO"/>
        </a:p>
      </dgm:t>
    </dgm:pt>
    <dgm:pt modelId="{4ADA1B6E-8109-4FCE-ABB6-FDBE8761F457}" type="pres">
      <dgm:prSet presAssocID="{9951F017-3EC0-44C3-8990-94C8D18AD8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S"/>
        </a:p>
      </dgm:t>
    </dgm:pt>
    <dgm:pt modelId="{B27B3B9E-B422-4FAF-95FC-B8FA8618E71D}" type="pres">
      <dgm:prSet presAssocID="{37149B33-61C9-4E93-9086-C322EB2B96DF}" presName="composite" presStyleCnt="0"/>
      <dgm:spPr/>
    </dgm:pt>
    <dgm:pt modelId="{B7E642C8-4E5C-490F-879A-2830BBD57EFD}" type="pres">
      <dgm:prSet presAssocID="{37149B33-61C9-4E93-9086-C322EB2B96DF}" presName="parTx" presStyleLbl="alignNode1" presStyleIdx="0" presStyleCnt="3" custScaleX="130261" custLinFactX="100000" custLinFactNeighborX="170343" custLinFactNeighborY="-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4D75925F-EB71-4EC6-80F4-9C0D9B383B32}" type="pres">
      <dgm:prSet presAssocID="{37149B33-61C9-4E93-9086-C322EB2B96DF}" presName="desTx" presStyleLbl="alignAccFollowNode1" presStyleIdx="0" presStyleCnt="3" custScaleX="128720" custLinFactX="100000" custLinFactNeighborX="170094" custLinFactNeighborY="-1567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B3E3382-20FD-4F22-90AE-640FC9207520}" type="pres">
      <dgm:prSet presAssocID="{4620B7F8-B7CE-4F8D-BDD9-15B591C0E4BE}" presName="space" presStyleCnt="0"/>
      <dgm:spPr/>
    </dgm:pt>
    <dgm:pt modelId="{A611535F-2349-644A-860F-93D5E9417CC4}" type="pres">
      <dgm:prSet presAssocID="{A1D32EDE-6C6C-2340-8FFC-73956955D82C}" presName="composite" presStyleCnt="0"/>
      <dgm:spPr/>
    </dgm:pt>
    <dgm:pt modelId="{0378766B-A367-1347-9F75-A9116D374445}" type="pres">
      <dgm:prSet presAssocID="{A1D32EDE-6C6C-2340-8FFC-73956955D82C}" presName="parTx" presStyleLbl="alignNode1" presStyleIdx="1" presStyleCnt="3" custScaleX="122727" custLinFactX="-41519" custLinFactNeighborX="-100000" custLinFactNeighborY="-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FFB06-6655-BF4F-8F85-54E1276FA849}" type="pres">
      <dgm:prSet presAssocID="{A1D32EDE-6C6C-2340-8FFC-73956955D82C}" presName="desTx" presStyleLbl="alignAccFollowNode1" presStyleIdx="1" presStyleCnt="3" custScaleX="122248" custLinFactX="-41873" custLinFactNeighborX="-100000" custLinFactNeighborY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3B7F7-0432-4F44-BC16-5F01184B30A3}" type="pres">
      <dgm:prSet presAssocID="{54B194B3-6153-0348-B099-8564DDBF7878}" presName="space" presStyleCnt="0"/>
      <dgm:spPr/>
    </dgm:pt>
    <dgm:pt modelId="{6988154C-6485-402C-873E-CD52184E3BA4}" type="pres">
      <dgm:prSet presAssocID="{715083F7-7656-482D-B3F4-98640F2737F9}" presName="composite" presStyleCnt="0"/>
      <dgm:spPr/>
    </dgm:pt>
    <dgm:pt modelId="{CA87AB81-05E9-4268-8047-8528F4E7196A}" type="pres">
      <dgm:prSet presAssocID="{715083F7-7656-482D-B3F4-98640F2737F9}" presName="parTx" presStyleLbl="alignNode1" presStyleIdx="2" presStyleCnt="3" custScaleX="125307" custLinFactX="-44212" custLinFactNeighborX="-100000" custLinFactNeighborY="-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S"/>
        </a:p>
      </dgm:t>
    </dgm:pt>
    <dgm:pt modelId="{898118D0-3744-483D-BD7D-E1D16A7E4AE4}" type="pres">
      <dgm:prSet presAssocID="{715083F7-7656-482D-B3F4-98640F2737F9}" presName="desTx" presStyleLbl="alignAccFollowNode1" presStyleIdx="2" presStyleCnt="3" custScaleX="124996" custLinFactX="-45173" custLinFactNeighborX="-100000" custLinFactNeighborY="18">
        <dgm:presLayoutVars>
          <dgm:bulletEnabled val="1"/>
        </dgm:presLayoutVars>
      </dgm:prSet>
      <dgm:spPr/>
      <dgm:t>
        <a:bodyPr/>
        <a:lstStyle/>
        <a:p>
          <a:endParaRPr lang="es-US"/>
        </a:p>
      </dgm:t>
    </dgm:pt>
  </dgm:ptLst>
  <dgm:cxnLst>
    <dgm:cxn modelId="{52B1F637-8662-43DC-B828-35EE0EACA4B7}" type="presOf" srcId="{37149B33-61C9-4E93-9086-C322EB2B96DF}" destId="{B7E642C8-4E5C-490F-879A-2830BBD57EFD}" srcOrd="0" destOrd="0" presId="urn:microsoft.com/office/officeart/2005/8/layout/hList1"/>
    <dgm:cxn modelId="{1D1ADEE8-E4FB-4888-A2EF-3E5008114898}" srcId="{9951F017-3EC0-44C3-8990-94C8D18AD82D}" destId="{715083F7-7656-482D-B3F4-98640F2737F9}" srcOrd="2" destOrd="0" parTransId="{A8D22BFD-7C97-45F4-B039-400A9BCBB79D}" sibTransId="{EFF475DB-6B6B-40BC-89AF-8D5AEAECA0FA}"/>
    <dgm:cxn modelId="{AEB26CFF-CB0F-6D49-A1C8-5357A31BD158}" srcId="{A1D32EDE-6C6C-2340-8FFC-73956955D82C}" destId="{583A780D-A33B-354C-8288-41FDD0616EBB}" srcOrd="2" destOrd="0" parTransId="{1F61B5A2-5E71-1C4B-BB4E-CD81E76531BA}" sibTransId="{3AEE7DF4-38ED-7643-8A23-7D6FF3C58D8D}"/>
    <dgm:cxn modelId="{95038DDB-E01F-45BB-911F-FE021A2E6130}" type="presOf" srcId="{583A780D-A33B-354C-8288-41FDD0616EBB}" destId="{9C0FFB06-6655-BF4F-8F85-54E1276FA849}" srcOrd="0" destOrd="2" presId="urn:microsoft.com/office/officeart/2005/8/layout/hList1"/>
    <dgm:cxn modelId="{1C375864-192A-4357-AD5B-307B279B44EE}" srcId="{715083F7-7656-482D-B3F4-98640F2737F9}" destId="{19A427B7-BEE2-4737-9A28-CFE212D5A0D2}" srcOrd="1" destOrd="0" parTransId="{A0519137-C8A9-4343-9EF3-685B626FC3C6}" sibTransId="{D5B683EE-C681-4BA8-8986-86FD94B76910}"/>
    <dgm:cxn modelId="{3EDD0FCF-C479-4FA8-8DC7-E27679C51DDA}" srcId="{715083F7-7656-482D-B3F4-98640F2737F9}" destId="{BBCE8C40-1396-424A-A19C-FCE5EB1A6CD8}" srcOrd="0" destOrd="0" parTransId="{E25B7386-C06C-4541-98B5-ED3DAF32B3F6}" sibTransId="{1D754228-B826-412E-8DA7-DEECDE4560AD}"/>
    <dgm:cxn modelId="{37B44F90-F78E-42DC-8471-3C3442737465}" type="presOf" srcId="{715083F7-7656-482D-B3F4-98640F2737F9}" destId="{CA87AB81-05E9-4268-8047-8528F4E7196A}" srcOrd="0" destOrd="0" presId="urn:microsoft.com/office/officeart/2005/8/layout/hList1"/>
    <dgm:cxn modelId="{BE8DF85D-7BD0-47BF-9F60-7FCCA85E9C14}" srcId="{A1D32EDE-6C6C-2340-8FFC-73956955D82C}" destId="{D627ABCE-5061-4304-A834-ABFEAF15EF2D}" srcOrd="1" destOrd="0" parTransId="{B3A09423-5421-4C52-87DC-797D71EC6C30}" sibTransId="{89FBEB7F-0856-477F-AB49-8C840E5A593B}"/>
    <dgm:cxn modelId="{E3CB6D7A-27E3-40CA-BB62-9CFA3089CE7C}" type="presOf" srcId="{A1D32EDE-6C6C-2340-8FFC-73956955D82C}" destId="{0378766B-A367-1347-9F75-A9116D374445}" srcOrd="0" destOrd="0" presId="urn:microsoft.com/office/officeart/2005/8/layout/hList1"/>
    <dgm:cxn modelId="{FD2E863F-85E4-C140-A09D-73AFA7B198F7}" srcId="{A1D32EDE-6C6C-2340-8FFC-73956955D82C}" destId="{C00CC9B8-15B8-304B-A519-67CDC40C6207}" srcOrd="3" destOrd="0" parTransId="{4C4F0591-4080-2E42-A9A9-4C18A469A63D}" sibTransId="{3EC2FD59-5516-BE40-AD64-7A965131DD01}"/>
    <dgm:cxn modelId="{ADB8181D-D070-4357-B187-20627F1C4166}" type="presOf" srcId="{BBCE8C40-1396-424A-A19C-FCE5EB1A6CD8}" destId="{898118D0-3744-483D-BD7D-E1D16A7E4AE4}" srcOrd="0" destOrd="0" presId="urn:microsoft.com/office/officeart/2005/8/layout/hList1"/>
    <dgm:cxn modelId="{48B1D714-8F20-4D4C-A72F-85759C3A8F34}" type="presOf" srcId="{19A427B7-BEE2-4737-9A28-CFE212D5A0D2}" destId="{898118D0-3744-483D-BD7D-E1D16A7E4AE4}" srcOrd="0" destOrd="1" presId="urn:microsoft.com/office/officeart/2005/8/layout/hList1"/>
    <dgm:cxn modelId="{9E768101-883A-4D08-97D8-CB701E2E3D71}" type="presOf" srcId="{9951F017-3EC0-44C3-8990-94C8D18AD82D}" destId="{4ADA1B6E-8109-4FCE-ABB6-FDBE8761F457}" srcOrd="0" destOrd="0" presId="urn:microsoft.com/office/officeart/2005/8/layout/hList1"/>
    <dgm:cxn modelId="{4EAFD1F4-EF79-2C45-9FF0-65872F7A0ABE}" srcId="{9951F017-3EC0-44C3-8990-94C8D18AD82D}" destId="{A1D32EDE-6C6C-2340-8FFC-73956955D82C}" srcOrd="1" destOrd="0" parTransId="{CBEB545C-80AF-A442-A630-5600DD3C5167}" sibTransId="{54B194B3-6153-0348-B099-8564DDBF7878}"/>
    <dgm:cxn modelId="{04C14F60-AC36-434E-A1E6-D26F4349F95C}" type="presOf" srcId="{A47D2B2B-0532-44B1-88E5-84D78A71D52D}" destId="{4D75925F-EB71-4EC6-80F4-9C0D9B383B32}" srcOrd="0" destOrd="0" presId="urn:microsoft.com/office/officeart/2005/8/layout/hList1"/>
    <dgm:cxn modelId="{A1EFAA13-B498-4AC1-A53A-EEA1A3C820BC}" srcId="{9951F017-3EC0-44C3-8990-94C8D18AD82D}" destId="{37149B33-61C9-4E93-9086-C322EB2B96DF}" srcOrd="0" destOrd="0" parTransId="{50333C86-E22E-4A14-BA32-AFE028D7E97B}" sibTransId="{4620B7F8-B7CE-4F8D-BDD9-15B591C0E4BE}"/>
    <dgm:cxn modelId="{54AC4FB1-F6F2-AD40-93C9-A993A42798D8}" srcId="{A1D32EDE-6C6C-2340-8FFC-73956955D82C}" destId="{2D9C3D82-AC3A-574C-9344-1C4189982F75}" srcOrd="0" destOrd="0" parTransId="{EDABF49B-5A75-6144-93CC-C42A28A58475}" sibTransId="{A64E583F-23AC-124D-ADDF-49597A4C2B63}"/>
    <dgm:cxn modelId="{23E0841C-6526-4A0D-A9CA-8CAA87AB266A}" type="presOf" srcId="{D627ABCE-5061-4304-A834-ABFEAF15EF2D}" destId="{9C0FFB06-6655-BF4F-8F85-54E1276FA849}" srcOrd="0" destOrd="1" presId="urn:microsoft.com/office/officeart/2005/8/layout/hList1"/>
    <dgm:cxn modelId="{BBB67E45-4A29-483C-85F7-FA3555412B26}" srcId="{715083F7-7656-482D-B3F4-98640F2737F9}" destId="{C4297550-1178-45F4-ABD2-2C53E1EFCF16}" srcOrd="2" destOrd="0" parTransId="{6953CC69-43BD-45FD-BA7B-2818431EE301}" sibTransId="{0D0AFE54-6ED3-42DD-812B-E24A125C0D41}"/>
    <dgm:cxn modelId="{669E50D3-00A8-468F-BBC5-91EEF24BE4B0}" type="presOf" srcId="{2D9C3D82-AC3A-574C-9344-1C4189982F75}" destId="{9C0FFB06-6655-BF4F-8F85-54E1276FA849}" srcOrd="0" destOrd="0" presId="urn:microsoft.com/office/officeart/2005/8/layout/hList1"/>
    <dgm:cxn modelId="{FE421DBD-8172-44FE-822B-66199B27CA3E}" type="presOf" srcId="{C4297550-1178-45F4-ABD2-2C53E1EFCF16}" destId="{898118D0-3744-483D-BD7D-E1D16A7E4AE4}" srcOrd="0" destOrd="2" presId="urn:microsoft.com/office/officeart/2005/8/layout/hList1"/>
    <dgm:cxn modelId="{86446BEF-1EE2-482C-AD09-7B6A30643A2F}" type="presOf" srcId="{C00CC9B8-15B8-304B-A519-67CDC40C6207}" destId="{9C0FFB06-6655-BF4F-8F85-54E1276FA849}" srcOrd="0" destOrd="3" presId="urn:microsoft.com/office/officeart/2005/8/layout/hList1"/>
    <dgm:cxn modelId="{78FD6F7E-4377-486E-91CA-88AC518080A8}" srcId="{37149B33-61C9-4E93-9086-C322EB2B96DF}" destId="{A47D2B2B-0532-44B1-88E5-84D78A71D52D}" srcOrd="0" destOrd="0" parTransId="{021C9B7A-F91B-4AEA-86FE-85570EF431BA}" sibTransId="{2D281DBC-1CAC-411D-9B2D-BF9DBA08E871}"/>
    <dgm:cxn modelId="{0FC91A8D-12D6-4FFA-9B7C-94ECEC614AC5}" type="presParOf" srcId="{4ADA1B6E-8109-4FCE-ABB6-FDBE8761F457}" destId="{B27B3B9E-B422-4FAF-95FC-B8FA8618E71D}" srcOrd="0" destOrd="0" presId="urn:microsoft.com/office/officeart/2005/8/layout/hList1"/>
    <dgm:cxn modelId="{AADDDEA7-6F4F-451C-ACF2-36D9924094EE}" type="presParOf" srcId="{B27B3B9E-B422-4FAF-95FC-B8FA8618E71D}" destId="{B7E642C8-4E5C-490F-879A-2830BBD57EFD}" srcOrd="0" destOrd="0" presId="urn:microsoft.com/office/officeart/2005/8/layout/hList1"/>
    <dgm:cxn modelId="{6549F8FA-A194-4F50-B5E7-4293DF817487}" type="presParOf" srcId="{B27B3B9E-B422-4FAF-95FC-B8FA8618E71D}" destId="{4D75925F-EB71-4EC6-80F4-9C0D9B383B32}" srcOrd="1" destOrd="0" presId="urn:microsoft.com/office/officeart/2005/8/layout/hList1"/>
    <dgm:cxn modelId="{5AA3E6A2-C1E8-444F-BCAA-29371596F115}" type="presParOf" srcId="{4ADA1B6E-8109-4FCE-ABB6-FDBE8761F457}" destId="{8B3E3382-20FD-4F22-90AE-640FC9207520}" srcOrd="1" destOrd="0" presId="urn:microsoft.com/office/officeart/2005/8/layout/hList1"/>
    <dgm:cxn modelId="{827E0C06-6792-45FC-BCD7-0CA9D8DAA31C}" type="presParOf" srcId="{4ADA1B6E-8109-4FCE-ABB6-FDBE8761F457}" destId="{A611535F-2349-644A-860F-93D5E9417CC4}" srcOrd="2" destOrd="0" presId="urn:microsoft.com/office/officeart/2005/8/layout/hList1"/>
    <dgm:cxn modelId="{C03F6495-B7B1-4D1E-9D90-D8D8F7EE0C38}" type="presParOf" srcId="{A611535F-2349-644A-860F-93D5E9417CC4}" destId="{0378766B-A367-1347-9F75-A9116D374445}" srcOrd="0" destOrd="0" presId="urn:microsoft.com/office/officeart/2005/8/layout/hList1"/>
    <dgm:cxn modelId="{3BBBF50E-D73D-4EAB-B283-D97D9017532B}" type="presParOf" srcId="{A611535F-2349-644A-860F-93D5E9417CC4}" destId="{9C0FFB06-6655-BF4F-8F85-54E1276FA849}" srcOrd="1" destOrd="0" presId="urn:microsoft.com/office/officeart/2005/8/layout/hList1"/>
    <dgm:cxn modelId="{CCC6358C-3538-462C-9F72-13C1AD65AA9C}" type="presParOf" srcId="{4ADA1B6E-8109-4FCE-ABB6-FDBE8761F457}" destId="{5843B7F7-0432-4F44-BC16-5F01184B30A3}" srcOrd="3" destOrd="0" presId="urn:microsoft.com/office/officeart/2005/8/layout/hList1"/>
    <dgm:cxn modelId="{41414877-9ED7-4DA8-B170-DC851D00660A}" type="presParOf" srcId="{4ADA1B6E-8109-4FCE-ABB6-FDBE8761F457}" destId="{6988154C-6485-402C-873E-CD52184E3BA4}" srcOrd="4" destOrd="0" presId="urn:microsoft.com/office/officeart/2005/8/layout/hList1"/>
    <dgm:cxn modelId="{1FB8070F-2EDA-4E29-A650-A9CA692A4813}" type="presParOf" srcId="{6988154C-6485-402C-873E-CD52184E3BA4}" destId="{CA87AB81-05E9-4268-8047-8528F4E7196A}" srcOrd="0" destOrd="0" presId="urn:microsoft.com/office/officeart/2005/8/layout/hList1"/>
    <dgm:cxn modelId="{6416A568-456C-46A2-8E22-B49F7762AC92}" type="presParOf" srcId="{6988154C-6485-402C-873E-CD52184E3BA4}" destId="{898118D0-3744-483D-BD7D-E1D16A7E4A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9A413B-5A3C-4B2E-BF0C-85EF2B024F5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DD7A70-15F0-421C-978F-E3B53EC740CD}">
      <dgm:prSet phldrT="[Texto]"/>
      <dgm:spPr/>
      <dgm:t>
        <a:bodyPr/>
        <a:lstStyle/>
        <a:p>
          <a:r>
            <a:rPr lang="es-ES" dirty="0" smtClean="0"/>
            <a:t>CONSTITUCION DOMINICANA</a:t>
          </a:r>
          <a:endParaRPr lang="es-ES" dirty="0"/>
        </a:p>
      </dgm:t>
    </dgm:pt>
    <dgm:pt modelId="{058E98A3-879A-44B1-AE3B-52C7B18A372D}" type="parTrans" cxnId="{10F2C756-800A-4B6F-9FCD-F31B2AF2C317}">
      <dgm:prSet/>
      <dgm:spPr/>
      <dgm:t>
        <a:bodyPr/>
        <a:lstStyle/>
        <a:p>
          <a:endParaRPr lang="es-ES"/>
        </a:p>
      </dgm:t>
    </dgm:pt>
    <dgm:pt modelId="{8F911739-9F80-4081-AC7F-AB9C95BBE31D}" type="sibTrans" cxnId="{10F2C756-800A-4B6F-9FCD-F31B2AF2C317}">
      <dgm:prSet/>
      <dgm:spPr/>
      <dgm:t>
        <a:bodyPr/>
        <a:lstStyle/>
        <a:p>
          <a:endParaRPr lang="es-ES"/>
        </a:p>
      </dgm:t>
    </dgm:pt>
    <dgm:pt modelId="{7DA1DF9D-A132-42C6-A858-8E3E3214C0BD}">
      <dgm:prSet phldrT="[Texto]"/>
      <dgm:spPr/>
      <dgm:t>
        <a:bodyPr/>
        <a:lstStyle/>
        <a:p>
          <a:r>
            <a:rPr lang="es-ES" dirty="0" smtClean="0"/>
            <a:t>57-07</a:t>
          </a:r>
          <a:endParaRPr lang="es-ES" dirty="0"/>
        </a:p>
      </dgm:t>
    </dgm:pt>
    <dgm:pt modelId="{A15C24FE-8C04-4815-AD66-E8DA35285EA7}" type="parTrans" cxnId="{AD81CE22-9986-4F6F-A31A-B4A58D1DC605}">
      <dgm:prSet/>
      <dgm:spPr/>
      <dgm:t>
        <a:bodyPr/>
        <a:lstStyle/>
        <a:p>
          <a:endParaRPr lang="es-ES"/>
        </a:p>
      </dgm:t>
    </dgm:pt>
    <dgm:pt modelId="{6D985672-1599-45F8-8984-AE0A0F0EE4B3}" type="sibTrans" cxnId="{AD81CE22-9986-4F6F-A31A-B4A58D1DC605}">
      <dgm:prSet/>
      <dgm:spPr/>
      <dgm:t>
        <a:bodyPr/>
        <a:lstStyle/>
        <a:p>
          <a:endParaRPr lang="es-ES"/>
        </a:p>
      </dgm:t>
    </dgm:pt>
    <dgm:pt modelId="{5502C15E-B3DD-4E70-A226-83C42D91097D}">
      <dgm:prSet phldrT="[Texto]"/>
      <dgm:spPr/>
      <dgm:t>
        <a:bodyPr/>
        <a:lstStyle/>
        <a:p>
          <a:r>
            <a:rPr lang="es-ES" dirty="0" smtClean="0"/>
            <a:t>100-13</a:t>
          </a:r>
          <a:endParaRPr lang="es-ES" dirty="0"/>
        </a:p>
      </dgm:t>
    </dgm:pt>
    <dgm:pt modelId="{1B061FE4-A5B3-4ECB-84C1-F04E63BE588E}" type="parTrans" cxnId="{30FBE2E8-812E-4FA7-B5E2-B55B4224DFC7}">
      <dgm:prSet/>
      <dgm:spPr/>
      <dgm:t>
        <a:bodyPr/>
        <a:lstStyle/>
        <a:p>
          <a:endParaRPr lang="es-ES"/>
        </a:p>
      </dgm:t>
    </dgm:pt>
    <dgm:pt modelId="{4A30E136-D430-4013-9144-C659AF72D06D}" type="sibTrans" cxnId="{30FBE2E8-812E-4FA7-B5E2-B55B4224DFC7}">
      <dgm:prSet/>
      <dgm:spPr/>
      <dgm:t>
        <a:bodyPr/>
        <a:lstStyle/>
        <a:p>
          <a:endParaRPr lang="es-ES"/>
        </a:p>
      </dgm:t>
    </dgm:pt>
    <dgm:pt modelId="{929E6312-EAD4-4524-A2C6-9A2704CADA3F}">
      <dgm:prSet phldrT="[Texto]"/>
      <dgm:spPr/>
      <dgm:t>
        <a:bodyPr/>
        <a:lstStyle/>
        <a:p>
          <a:r>
            <a:rPr lang="es-ES" dirty="0" smtClean="0"/>
            <a:t>112-00</a:t>
          </a:r>
          <a:endParaRPr lang="es-ES" dirty="0"/>
        </a:p>
      </dgm:t>
    </dgm:pt>
    <dgm:pt modelId="{AFFA9566-4D9E-4BE3-A7ED-7A8C3A3E7757}" type="parTrans" cxnId="{F236F125-9D92-4D78-BE0B-EC9953DD2F04}">
      <dgm:prSet/>
      <dgm:spPr/>
      <dgm:t>
        <a:bodyPr/>
        <a:lstStyle/>
        <a:p>
          <a:endParaRPr lang="es-ES"/>
        </a:p>
      </dgm:t>
    </dgm:pt>
    <dgm:pt modelId="{DCF63966-58AC-4309-BF65-9975D01F726A}" type="sibTrans" cxnId="{F236F125-9D92-4D78-BE0B-EC9953DD2F04}">
      <dgm:prSet/>
      <dgm:spPr/>
      <dgm:t>
        <a:bodyPr/>
        <a:lstStyle/>
        <a:p>
          <a:endParaRPr lang="es-ES"/>
        </a:p>
      </dgm:t>
    </dgm:pt>
    <dgm:pt modelId="{2FB06B4A-9C64-4E03-A5EF-0AB282601576}">
      <dgm:prSet phldrT="[Texto]"/>
      <dgm:spPr/>
      <dgm:t>
        <a:bodyPr/>
        <a:lstStyle/>
        <a:p>
          <a:r>
            <a:rPr lang="es-ES" dirty="0" smtClean="0"/>
            <a:t>64-00</a:t>
          </a:r>
          <a:endParaRPr lang="es-ES" dirty="0"/>
        </a:p>
      </dgm:t>
    </dgm:pt>
    <dgm:pt modelId="{F40926BF-C09D-4652-BB06-2E5939D7FDC9}" type="parTrans" cxnId="{8D61242C-18CC-4310-B961-6F8F6DB48338}">
      <dgm:prSet/>
      <dgm:spPr/>
      <dgm:t>
        <a:bodyPr/>
        <a:lstStyle/>
        <a:p>
          <a:endParaRPr lang="es-ES"/>
        </a:p>
      </dgm:t>
    </dgm:pt>
    <dgm:pt modelId="{19720B90-6409-4373-877D-506BF14E595A}" type="sibTrans" cxnId="{8D61242C-18CC-4310-B961-6F8F6DB48338}">
      <dgm:prSet/>
      <dgm:spPr/>
      <dgm:t>
        <a:bodyPr/>
        <a:lstStyle/>
        <a:p>
          <a:endParaRPr lang="es-ES"/>
        </a:p>
      </dgm:t>
    </dgm:pt>
    <dgm:pt modelId="{D134309E-5D21-4CE9-B944-A8BF1F566B3E}">
      <dgm:prSet phldrT="[Texto]"/>
      <dgm:spPr/>
      <dgm:t>
        <a:bodyPr/>
        <a:lstStyle/>
        <a:p>
          <a:r>
            <a:rPr lang="es-ES" dirty="0" smtClean="0"/>
            <a:t>125-01</a:t>
          </a:r>
          <a:endParaRPr lang="es-ES" dirty="0"/>
        </a:p>
      </dgm:t>
    </dgm:pt>
    <dgm:pt modelId="{1E1961FC-E984-49D5-9537-B93846B50808}" type="parTrans" cxnId="{84701772-C268-4EA3-8F1A-D4FBD0590498}">
      <dgm:prSet/>
      <dgm:spPr/>
      <dgm:t>
        <a:bodyPr/>
        <a:lstStyle/>
        <a:p>
          <a:endParaRPr lang="es-ES"/>
        </a:p>
      </dgm:t>
    </dgm:pt>
    <dgm:pt modelId="{47C2ABEB-0D18-4A33-86E0-76F16EAD3C75}" type="sibTrans" cxnId="{84701772-C268-4EA3-8F1A-D4FBD0590498}">
      <dgm:prSet/>
      <dgm:spPr/>
      <dgm:t>
        <a:bodyPr/>
        <a:lstStyle/>
        <a:p>
          <a:endParaRPr lang="es-ES"/>
        </a:p>
      </dgm:t>
    </dgm:pt>
    <dgm:pt modelId="{068B3535-61ED-4E6B-A135-AEB7B78573C0}">
      <dgm:prSet phldrT="[Texto]"/>
      <dgm:spPr/>
      <dgm:t>
        <a:bodyPr/>
        <a:lstStyle/>
        <a:p>
          <a:r>
            <a:rPr lang="es-ES" dirty="0" smtClean="0"/>
            <a:t>103-13</a:t>
          </a:r>
          <a:endParaRPr lang="es-ES" dirty="0"/>
        </a:p>
      </dgm:t>
    </dgm:pt>
    <dgm:pt modelId="{C89AA5F6-1B54-444A-99FD-FE55C9093946}" type="parTrans" cxnId="{4690B70D-B6DD-4F5A-8625-2F8370F86D55}">
      <dgm:prSet/>
      <dgm:spPr/>
      <dgm:t>
        <a:bodyPr/>
        <a:lstStyle/>
        <a:p>
          <a:endParaRPr lang="es-ES"/>
        </a:p>
      </dgm:t>
    </dgm:pt>
    <dgm:pt modelId="{59478524-FED2-4B55-AB7F-A7A83038A33C}" type="sibTrans" cxnId="{4690B70D-B6DD-4F5A-8625-2F8370F86D55}">
      <dgm:prSet/>
      <dgm:spPr/>
      <dgm:t>
        <a:bodyPr/>
        <a:lstStyle/>
        <a:p>
          <a:endParaRPr lang="es-ES"/>
        </a:p>
      </dgm:t>
    </dgm:pt>
    <dgm:pt modelId="{649EF6EC-CC52-4599-AFAA-8D568FCB145E}">
      <dgm:prSet phldrT="[Texto]"/>
      <dgm:spPr/>
      <dgm:t>
        <a:bodyPr/>
        <a:lstStyle/>
        <a:p>
          <a:r>
            <a:rPr lang="es-ES" dirty="0" smtClean="0"/>
            <a:t>1-12</a:t>
          </a:r>
          <a:endParaRPr lang="es-ES" dirty="0"/>
        </a:p>
      </dgm:t>
    </dgm:pt>
    <dgm:pt modelId="{E8C53D3A-0ADF-4970-AEA6-611024944BAF}" type="parTrans" cxnId="{20018D6F-831A-4BAB-A5D1-CB26A32322C0}">
      <dgm:prSet/>
      <dgm:spPr/>
      <dgm:t>
        <a:bodyPr/>
        <a:lstStyle/>
        <a:p>
          <a:endParaRPr lang="es-ES"/>
        </a:p>
      </dgm:t>
    </dgm:pt>
    <dgm:pt modelId="{9B3F2D96-A3EA-4B26-95CC-D70E32406D3F}" type="sibTrans" cxnId="{20018D6F-831A-4BAB-A5D1-CB26A32322C0}">
      <dgm:prSet/>
      <dgm:spPr/>
      <dgm:t>
        <a:bodyPr/>
        <a:lstStyle/>
        <a:p>
          <a:endParaRPr lang="es-ES"/>
        </a:p>
      </dgm:t>
    </dgm:pt>
    <dgm:pt modelId="{890C0E19-60E9-49CD-8B6D-7CCDE44DF6B9}" type="pres">
      <dgm:prSet presAssocID="{129A413B-5A3C-4B2E-BF0C-85EF2B024F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1DCFE0-6F43-4F33-9ABD-DC69E7FD965B}" type="pres">
      <dgm:prSet presAssocID="{129A413B-5A3C-4B2E-BF0C-85EF2B024F5B}" presName="cycle" presStyleCnt="0"/>
      <dgm:spPr/>
    </dgm:pt>
    <dgm:pt modelId="{53329BB3-59E0-4BAD-997E-74C097E7191A}" type="pres">
      <dgm:prSet presAssocID="{71DD7A70-15F0-421C-978F-E3B53EC740CD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B78D6-58EB-4A5A-A7AB-2CC5474C0EA1}" type="pres">
      <dgm:prSet presAssocID="{8F911739-9F80-4081-AC7F-AB9C95BBE31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6FDFD461-8236-4773-9AD2-B085C8DF3189}" type="pres">
      <dgm:prSet presAssocID="{D134309E-5D21-4CE9-B944-A8BF1F566B3E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6B3069-08F4-4177-BDAD-95B60B54B0FC}" type="pres">
      <dgm:prSet presAssocID="{7DA1DF9D-A132-42C6-A858-8E3E3214C0BD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E71B33-B4D9-4C3F-B050-7ABD8EA7B480}" type="pres">
      <dgm:prSet presAssocID="{5502C15E-B3DD-4E70-A226-83C42D91097D}" presName="nodeFollowingNodes" presStyleLbl="node1" presStyleIdx="3" presStyleCnt="8" custRadScaleRad="99606" custRadScaleInc="-229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B3A7A-E607-4506-A76D-542DDBE2A703}" type="pres">
      <dgm:prSet presAssocID="{068B3535-61ED-4E6B-A135-AEB7B78573C0}" presName="nodeFollowingNodes" presStyleLbl="node1" presStyleIdx="4" presStyleCnt="8" custRadScaleRad="101113" custRadScaleInc="-137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1E59E6-F752-4AEE-B18F-17DEAAF0C560}" type="pres">
      <dgm:prSet presAssocID="{929E6312-EAD4-4524-A2C6-9A2704CADA3F}" presName="nodeFollowingNodes" presStyleLbl="node1" presStyleIdx="5" presStyleCnt="8" custRadScaleRad="93011" custRadScaleInc="45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A5A2C6-CC2E-4221-8AA9-470CDD77964C}" type="pres">
      <dgm:prSet presAssocID="{2FB06B4A-9C64-4E03-A5EF-0AB282601576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2082E4-CFC6-4CED-BC60-EF2E2ECA6DE6}" type="pres">
      <dgm:prSet presAssocID="{649EF6EC-CC52-4599-AFAA-8D568FCB145E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71194D-972F-443D-87B3-DC0C9C69ED78}" type="presOf" srcId="{2FB06B4A-9C64-4E03-A5EF-0AB282601576}" destId="{EEA5A2C6-CC2E-4221-8AA9-470CDD77964C}" srcOrd="0" destOrd="0" presId="urn:microsoft.com/office/officeart/2005/8/layout/cycle3"/>
    <dgm:cxn modelId="{D9D9DBED-5B96-4668-B090-81608935718B}" type="presOf" srcId="{D134309E-5D21-4CE9-B944-A8BF1F566B3E}" destId="{6FDFD461-8236-4773-9AD2-B085C8DF3189}" srcOrd="0" destOrd="0" presId="urn:microsoft.com/office/officeart/2005/8/layout/cycle3"/>
    <dgm:cxn modelId="{FB8E0304-BAA0-4F41-8DFD-9159549D2E8A}" type="presOf" srcId="{5502C15E-B3DD-4E70-A226-83C42D91097D}" destId="{1BE71B33-B4D9-4C3F-B050-7ABD8EA7B480}" srcOrd="0" destOrd="0" presId="urn:microsoft.com/office/officeart/2005/8/layout/cycle3"/>
    <dgm:cxn modelId="{AD81CE22-9986-4F6F-A31A-B4A58D1DC605}" srcId="{129A413B-5A3C-4B2E-BF0C-85EF2B024F5B}" destId="{7DA1DF9D-A132-42C6-A858-8E3E3214C0BD}" srcOrd="2" destOrd="0" parTransId="{A15C24FE-8C04-4815-AD66-E8DA35285EA7}" sibTransId="{6D985672-1599-45F8-8984-AE0A0F0EE4B3}"/>
    <dgm:cxn modelId="{C6910282-6ED8-44C0-883E-67265AFF2475}" type="presOf" srcId="{8F911739-9F80-4081-AC7F-AB9C95BBE31D}" destId="{733B78D6-58EB-4A5A-A7AB-2CC5474C0EA1}" srcOrd="0" destOrd="0" presId="urn:microsoft.com/office/officeart/2005/8/layout/cycle3"/>
    <dgm:cxn modelId="{728D3598-ADA6-4420-8BEF-DC8FEE253761}" type="presOf" srcId="{068B3535-61ED-4E6B-A135-AEB7B78573C0}" destId="{53EB3A7A-E607-4506-A76D-542DDBE2A703}" srcOrd="0" destOrd="0" presId="urn:microsoft.com/office/officeart/2005/8/layout/cycle3"/>
    <dgm:cxn modelId="{E9ED8C92-9237-4EE1-95B1-F0E84C72104A}" type="presOf" srcId="{71DD7A70-15F0-421C-978F-E3B53EC740CD}" destId="{53329BB3-59E0-4BAD-997E-74C097E7191A}" srcOrd="0" destOrd="0" presId="urn:microsoft.com/office/officeart/2005/8/layout/cycle3"/>
    <dgm:cxn modelId="{30FBE2E8-812E-4FA7-B5E2-B55B4224DFC7}" srcId="{129A413B-5A3C-4B2E-BF0C-85EF2B024F5B}" destId="{5502C15E-B3DD-4E70-A226-83C42D91097D}" srcOrd="3" destOrd="0" parTransId="{1B061FE4-A5B3-4ECB-84C1-F04E63BE588E}" sibTransId="{4A30E136-D430-4013-9144-C659AF72D06D}"/>
    <dgm:cxn modelId="{4690B70D-B6DD-4F5A-8625-2F8370F86D55}" srcId="{129A413B-5A3C-4B2E-BF0C-85EF2B024F5B}" destId="{068B3535-61ED-4E6B-A135-AEB7B78573C0}" srcOrd="4" destOrd="0" parTransId="{C89AA5F6-1B54-444A-99FD-FE55C9093946}" sibTransId="{59478524-FED2-4B55-AB7F-A7A83038A33C}"/>
    <dgm:cxn modelId="{1F3B687A-5397-450F-BBD3-46BB46E4D7DC}" type="presOf" srcId="{129A413B-5A3C-4B2E-BF0C-85EF2B024F5B}" destId="{890C0E19-60E9-49CD-8B6D-7CCDE44DF6B9}" srcOrd="0" destOrd="0" presId="urn:microsoft.com/office/officeart/2005/8/layout/cycle3"/>
    <dgm:cxn modelId="{FFF9C033-826B-45D5-8D5F-6E2738753A2B}" type="presOf" srcId="{929E6312-EAD4-4524-A2C6-9A2704CADA3F}" destId="{7E1E59E6-F752-4AEE-B18F-17DEAAF0C560}" srcOrd="0" destOrd="0" presId="urn:microsoft.com/office/officeart/2005/8/layout/cycle3"/>
    <dgm:cxn modelId="{C7A27B6B-EB6C-47F4-8A00-2BAA9E179319}" type="presOf" srcId="{649EF6EC-CC52-4599-AFAA-8D568FCB145E}" destId="{3E2082E4-CFC6-4CED-BC60-EF2E2ECA6DE6}" srcOrd="0" destOrd="0" presId="urn:microsoft.com/office/officeart/2005/8/layout/cycle3"/>
    <dgm:cxn modelId="{20018D6F-831A-4BAB-A5D1-CB26A32322C0}" srcId="{129A413B-5A3C-4B2E-BF0C-85EF2B024F5B}" destId="{649EF6EC-CC52-4599-AFAA-8D568FCB145E}" srcOrd="7" destOrd="0" parTransId="{E8C53D3A-0ADF-4970-AEA6-611024944BAF}" sibTransId="{9B3F2D96-A3EA-4B26-95CC-D70E32406D3F}"/>
    <dgm:cxn modelId="{8D61242C-18CC-4310-B961-6F8F6DB48338}" srcId="{129A413B-5A3C-4B2E-BF0C-85EF2B024F5B}" destId="{2FB06B4A-9C64-4E03-A5EF-0AB282601576}" srcOrd="6" destOrd="0" parTransId="{F40926BF-C09D-4652-BB06-2E5939D7FDC9}" sibTransId="{19720B90-6409-4373-877D-506BF14E595A}"/>
    <dgm:cxn modelId="{10F2C756-800A-4B6F-9FCD-F31B2AF2C317}" srcId="{129A413B-5A3C-4B2E-BF0C-85EF2B024F5B}" destId="{71DD7A70-15F0-421C-978F-E3B53EC740CD}" srcOrd="0" destOrd="0" parTransId="{058E98A3-879A-44B1-AE3B-52C7B18A372D}" sibTransId="{8F911739-9F80-4081-AC7F-AB9C95BBE31D}"/>
    <dgm:cxn modelId="{F236F125-9D92-4D78-BE0B-EC9953DD2F04}" srcId="{129A413B-5A3C-4B2E-BF0C-85EF2B024F5B}" destId="{929E6312-EAD4-4524-A2C6-9A2704CADA3F}" srcOrd="5" destOrd="0" parTransId="{AFFA9566-4D9E-4BE3-A7ED-7A8C3A3E7757}" sibTransId="{DCF63966-58AC-4309-BF65-9975D01F726A}"/>
    <dgm:cxn modelId="{6B2F3207-3F92-4E4D-A9C4-25A9FAD504F7}" type="presOf" srcId="{7DA1DF9D-A132-42C6-A858-8E3E3214C0BD}" destId="{1A6B3069-08F4-4177-BDAD-95B60B54B0FC}" srcOrd="0" destOrd="0" presId="urn:microsoft.com/office/officeart/2005/8/layout/cycle3"/>
    <dgm:cxn modelId="{84701772-C268-4EA3-8F1A-D4FBD0590498}" srcId="{129A413B-5A3C-4B2E-BF0C-85EF2B024F5B}" destId="{D134309E-5D21-4CE9-B944-A8BF1F566B3E}" srcOrd="1" destOrd="0" parTransId="{1E1961FC-E984-49D5-9537-B93846B50808}" sibTransId="{47C2ABEB-0D18-4A33-86E0-76F16EAD3C75}"/>
    <dgm:cxn modelId="{FA82CFA0-7DDD-41D7-B30B-002BB8BA5EF8}" type="presParOf" srcId="{890C0E19-60E9-49CD-8B6D-7CCDE44DF6B9}" destId="{841DCFE0-6F43-4F33-9ABD-DC69E7FD965B}" srcOrd="0" destOrd="0" presId="urn:microsoft.com/office/officeart/2005/8/layout/cycle3"/>
    <dgm:cxn modelId="{5980EA79-E364-4FE2-9DA3-F1556860C507}" type="presParOf" srcId="{841DCFE0-6F43-4F33-9ABD-DC69E7FD965B}" destId="{53329BB3-59E0-4BAD-997E-74C097E7191A}" srcOrd="0" destOrd="0" presId="urn:microsoft.com/office/officeart/2005/8/layout/cycle3"/>
    <dgm:cxn modelId="{197590F9-C9C9-4B58-86AC-9216E7B3A9CD}" type="presParOf" srcId="{841DCFE0-6F43-4F33-9ABD-DC69E7FD965B}" destId="{733B78D6-58EB-4A5A-A7AB-2CC5474C0EA1}" srcOrd="1" destOrd="0" presId="urn:microsoft.com/office/officeart/2005/8/layout/cycle3"/>
    <dgm:cxn modelId="{8FE9B5D3-27F3-4E2C-9DD6-DA860EF3952A}" type="presParOf" srcId="{841DCFE0-6F43-4F33-9ABD-DC69E7FD965B}" destId="{6FDFD461-8236-4773-9AD2-B085C8DF3189}" srcOrd="2" destOrd="0" presId="urn:microsoft.com/office/officeart/2005/8/layout/cycle3"/>
    <dgm:cxn modelId="{4C7684E2-24C8-45BC-A9D2-2C491172B203}" type="presParOf" srcId="{841DCFE0-6F43-4F33-9ABD-DC69E7FD965B}" destId="{1A6B3069-08F4-4177-BDAD-95B60B54B0FC}" srcOrd="3" destOrd="0" presId="urn:microsoft.com/office/officeart/2005/8/layout/cycle3"/>
    <dgm:cxn modelId="{13377380-9BFA-4C99-BE28-F3E17EAA9F36}" type="presParOf" srcId="{841DCFE0-6F43-4F33-9ABD-DC69E7FD965B}" destId="{1BE71B33-B4D9-4C3F-B050-7ABD8EA7B480}" srcOrd="4" destOrd="0" presId="urn:microsoft.com/office/officeart/2005/8/layout/cycle3"/>
    <dgm:cxn modelId="{72950F9C-EF8C-49BD-8B3D-E16CC52D2CB2}" type="presParOf" srcId="{841DCFE0-6F43-4F33-9ABD-DC69E7FD965B}" destId="{53EB3A7A-E607-4506-A76D-542DDBE2A703}" srcOrd="5" destOrd="0" presId="urn:microsoft.com/office/officeart/2005/8/layout/cycle3"/>
    <dgm:cxn modelId="{596D6348-3661-4DD2-AF28-AFEE4D1CC7C7}" type="presParOf" srcId="{841DCFE0-6F43-4F33-9ABD-DC69E7FD965B}" destId="{7E1E59E6-F752-4AEE-B18F-17DEAAF0C560}" srcOrd="6" destOrd="0" presId="urn:microsoft.com/office/officeart/2005/8/layout/cycle3"/>
    <dgm:cxn modelId="{C714D250-A1DC-4E22-910F-5E921426805A}" type="presParOf" srcId="{841DCFE0-6F43-4F33-9ABD-DC69E7FD965B}" destId="{EEA5A2C6-CC2E-4221-8AA9-470CDD77964C}" srcOrd="7" destOrd="0" presId="urn:microsoft.com/office/officeart/2005/8/layout/cycle3"/>
    <dgm:cxn modelId="{9CABAC49-F4C6-42AF-88D6-C3CF307EDD65}" type="presParOf" srcId="{841DCFE0-6F43-4F33-9ABD-DC69E7FD965B}" destId="{3E2082E4-CFC6-4CED-BC60-EF2E2ECA6DE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DD039B-4F4F-46B1-8FCA-59BC446BB89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07A1A1-1E74-4FCF-8F3A-34B3EDC903EA}">
      <dgm:prSet phldrT="[Texto]" custT="1"/>
      <dgm:spPr/>
      <dgm:t>
        <a:bodyPr/>
        <a:lstStyle/>
        <a:p>
          <a:r>
            <a:rPr lang="es-ES" sz="2000" dirty="0" smtClean="0">
              <a:latin typeface="Trebuchet MS" panose="020B0603020202020204" pitchFamily="34" charset="0"/>
            </a:rPr>
            <a:t>ESCALA COMERCIAL:</a:t>
          </a:r>
        </a:p>
        <a:p>
          <a:r>
            <a:rPr lang="es-ES" sz="2000" b="1" dirty="0" smtClean="0">
              <a:latin typeface="Trebuchet MS" panose="020B0603020202020204" pitchFamily="34" charset="0"/>
            </a:rPr>
            <a:t>967.4 MW</a:t>
          </a:r>
          <a:endParaRPr lang="es-ES" sz="2000" b="1" dirty="0">
            <a:latin typeface="Trebuchet MS" panose="020B0603020202020204" pitchFamily="34" charset="0"/>
          </a:endParaRPr>
        </a:p>
      </dgm:t>
    </dgm:pt>
    <dgm:pt modelId="{22555D94-E345-47DC-B666-8D3170716EFC}" type="parTrans" cxnId="{CF07B3D2-1A51-4045-915F-001D886EDF04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8E86C69D-4CF1-4AFF-AD7E-8D86BB18D4F5}" type="sibTrans" cxnId="{CF07B3D2-1A51-4045-915F-001D886EDF04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721DAC06-7779-4453-89B0-F479E9415858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616 MW HIDRO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32A6D1AA-FE0B-455B-9457-A954835A9398}" type="parTrans" cxnId="{68FE8374-DA12-4F7E-B195-14DDF3EC3E1B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AB1B69E4-E284-4600-81C4-5C2D1250D861}" type="sibTrans" cxnId="{68FE8374-DA12-4F7E-B195-14DDF3EC3E1B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574B1390-8396-4C78-AA22-2897D20CEBCB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183.4 MW EÓLICO – ZONA SUR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FDC10AD9-39BD-47B3-A1B9-3A7A5ED1319F}" type="parTrans" cxnId="{C7EB98DF-76F1-43A6-9452-1E56674D693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7EED9BD5-EBCA-4D1E-8CA2-C572AA6DFB0F}" type="sibTrans" cxnId="{C7EB98DF-76F1-43A6-9452-1E56674D693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D07C335F-B035-4F47-AEE1-5A4EF5E86EAA}">
      <dgm:prSet phldrT="[Texto]" custT="1"/>
      <dgm:spPr/>
      <dgm:t>
        <a:bodyPr/>
        <a:lstStyle/>
        <a:p>
          <a:r>
            <a:rPr lang="es-ES" sz="2000" dirty="0" smtClean="0">
              <a:latin typeface="Trebuchet MS" panose="020B0603020202020204" pitchFamily="34" charset="0"/>
            </a:rPr>
            <a:t>INICIATIVAS DE AUTOPRODUCCIÓN:</a:t>
          </a:r>
        </a:p>
        <a:p>
          <a:r>
            <a:rPr lang="es-ES" sz="2000" b="1" dirty="0" smtClean="0">
              <a:latin typeface="Trebuchet MS" panose="020B0603020202020204" pitchFamily="34" charset="0"/>
            </a:rPr>
            <a:t>120.3 MW</a:t>
          </a:r>
        </a:p>
        <a:p>
          <a:endParaRPr lang="es-ES" sz="1800" dirty="0">
            <a:latin typeface="Trebuchet MS" panose="020B0603020202020204" pitchFamily="34" charset="0"/>
          </a:endParaRPr>
        </a:p>
      </dgm:t>
    </dgm:pt>
    <dgm:pt modelId="{2CDF7484-2183-4D45-8398-CB4ABF8AC1FF}" type="parTrans" cxnId="{52B87180-CF24-4CD2-A779-A326856C5FB5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7C175BF1-D1EE-4F0D-8E05-07727D9A9359}" type="sibTrans" cxnId="{52B87180-CF24-4CD2-A779-A326856C5FB5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5CB811C9-10E8-4E28-90EF-34889765D84B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100.4 MW SOLAR ROOFTOP (PROGRAMA MEDICIÓN NETA)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0D8B78E5-A76B-4A70-995E-C5AB6505B58A}" type="parTrans" cxnId="{465E7CAC-A6E7-479A-B0D1-E4E885E0F008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5F9CF2C6-B56B-46D1-B5A8-F4F91238985D}" type="sibTrans" cxnId="{465E7CAC-A6E7-479A-B0D1-E4E885E0F008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BD5BCFB5-F054-4EED-B102-3387A3902C72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15.5 MW SOLAR ROOFTOP (FUERA MEDICIÓN NETA)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C29240C0-09C1-4CB0-B592-BBC56165508E}" type="parTrans" cxnId="{BB3D393D-F1BC-49F5-A7AE-347338FD5DD4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FEF291CF-6B24-4C1F-8C8B-F35AFC078067}" type="sibTrans" cxnId="{BB3D393D-F1BC-49F5-A7AE-347338FD5DD4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1F9809B6-4FAA-4F3F-BE49-EB6349ECAD78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2.4 MW (MICRO HIDRO Y BIODIGESTORES)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D379B357-8804-414A-9B9F-0AD3F4331933}" type="parTrans" cxnId="{23458AE8-74AE-43A1-97D2-D7AF2792F02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69EEB8BB-9010-4E26-BF6A-EF96DA2E659A}" type="sibTrans" cxnId="{23458AE8-74AE-43A1-97D2-D7AF2792F02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D1973E46-ED64-44D2-9228-1E4697B7D52A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2 MW BIOMASA 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27233CF4-E44B-494B-8F1D-108BF396CE74}" type="parTrans" cxnId="{5C4739B2-14C8-4F72-A176-E7ACEBE6A5D1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2263D471-9726-4F58-9777-509944D9D64C}" type="sibTrans" cxnId="{5C4739B2-14C8-4F72-A176-E7ACEBE6A5D1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5F26B369-9AF9-46A7-BF16-1F9239FDA319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30 MW SOLAR – ZONA ESTE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BE2DB2A7-7BFE-48E7-8786-06FBB69B76D4}" type="parTrans" cxnId="{5701F8C0-7815-46AE-ADF8-6D25BF32D6F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588ED4BD-F929-4B21-80A2-BDF3EF680ABA}" type="sibTrans" cxnId="{5701F8C0-7815-46AE-ADF8-6D25BF32D6FF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498BEEF1-3A14-4A69-92BD-FEF0F3D850A4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30 MW BIOMASA – ZONA ESTE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A909941B-1014-494F-8005-027766CC4B78}" type="parTrans" cxnId="{FE14466C-0C58-4D14-8D89-92661D13CDE8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83E6B4BD-7569-498E-9B1B-BFACA58FAD78}" type="sibTrans" cxnId="{FE14466C-0C58-4D14-8D89-92661D13CDE8}">
      <dgm:prSet/>
      <dgm:spPr/>
      <dgm:t>
        <a:bodyPr/>
        <a:lstStyle/>
        <a:p>
          <a:endParaRPr lang="es-ES" sz="1800">
            <a:latin typeface="Trebuchet MS" panose="020B0603020202020204" pitchFamily="34" charset="0"/>
          </a:endParaRPr>
        </a:p>
      </dgm:t>
    </dgm:pt>
    <dgm:pt modelId="{B34A630B-39CC-4BAA-B41A-CAFE51BF28DE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58 MW SOLAR – ZONA NORTE 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03958682-D1F2-4563-97EE-28F9FE24A15F}" type="parTrans" cxnId="{0377D286-561F-4818-A653-FB757B24693C}">
      <dgm:prSet/>
      <dgm:spPr/>
      <dgm:t>
        <a:bodyPr/>
        <a:lstStyle/>
        <a:p>
          <a:endParaRPr lang="es-DO" sz="1800">
            <a:latin typeface="Trebuchet MS" panose="020B0603020202020204" pitchFamily="34" charset="0"/>
          </a:endParaRPr>
        </a:p>
      </dgm:t>
    </dgm:pt>
    <dgm:pt modelId="{8E01A598-847C-4B60-9FC2-B641B2B29DB9}" type="sibTrans" cxnId="{0377D286-561F-4818-A653-FB757B24693C}">
      <dgm:prSet/>
      <dgm:spPr/>
      <dgm:t>
        <a:bodyPr/>
        <a:lstStyle/>
        <a:p>
          <a:endParaRPr lang="es-DO" sz="1800">
            <a:latin typeface="Trebuchet MS" panose="020B0603020202020204" pitchFamily="34" charset="0"/>
          </a:endParaRPr>
        </a:p>
      </dgm:t>
    </dgm:pt>
    <dgm:pt modelId="{C5FFF575-9EAF-40D5-92FC-076BC37E9559}">
      <dgm:prSet phldrT="[Texto]" custT="1"/>
      <dgm:spPr/>
      <dgm:t>
        <a:bodyPr/>
        <a:lstStyle/>
        <a:p>
          <a:r>
            <a:rPr lang="es-ES" sz="1800" dirty="0" smtClean="0">
              <a:latin typeface="Trebuchet MS" panose="020B0603020202020204" pitchFamily="34" charset="0"/>
            </a:rPr>
            <a:t>50 MW EÓLICO –  ZONA NORTE</a:t>
          </a:r>
          <a:endParaRPr lang="es-ES" sz="1800" dirty="0">
            <a:latin typeface="Trebuchet MS" panose="020B0603020202020204" pitchFamily="34" charset="0"/>
          </a:endParaRPr>
        </a:p>
      </dgm:t>
    </dgm:pt>
    <dgm:pt modelId="{E0CC88E6-F267-4128-B2FE-53BDF8168BA7}" type="parTrans" cxnId="{4D0EEA30-EBDD-4A48-B92B-25223B0D43B8}">
      <dgm:prSet/>
      <dgm:spPr/>
      <dgm:t>
        <a:bodyPr/>
        <a:lstStyle/>
        <a:p>
          <a:endParaRPr lang="es-DO" sz="1800">
            <a:latin typeface="Trebuchet MS" panose="020B0603020202020204" pitchFamily="34" charset="0"/>
          </a:endParaRPr>
        </a:p>
      </dgm:t>
    </dgm:pt>
    <dgm:pt modelId="{922DD662-48B9-4DF2-9B61-71E759582231}" type="sibTrans" cxnId="{4D0EEA30-EBDD-4A48-B92B-25223B0D43B8}">
      <dgm:prSet/>
      <dgm:spPr/>
      <dgm:t>
        <a:bodyPr/>
        <a:lstStyle/>
        <a:p>
          <a:endParaRPr lang="es-DO" sz="1800">
            <a:latin typeface="Trebuchet MS" panose="020B0603020202020204" pitchFamily="34" charset="0"/>
          </a:endParaRPr>
        </a:p>
      </dgm:t>
    </dgm:pt>
    <dgm:pt modelId="{07833AD5-B001-470D-BD84-1A8961DAC6C3}" type="pres">
      <dgm:prSet presAssocID="{2EDD039B-4F4F-46B1-8FCA-59BC446BB8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558E93-4BFF-45AD-B963-1D009B7DCAE0}" type="pres">
      <dgm:prSet presAssocID="{0707A1A1-1E74-4FCF-8F3A-34B3EDC903EA}" presName="linNode" presStyleCnt="0"/>
      <dgm:spPr/>
      <dgm:t>
        <a:bodyPr/>
        <a:lstStyle/>
        <a:p>
          <a:endParaRPr lang="es-DO"/>
        </a:p>
      </dgm:t>
    </dgm:pt>
    <dgm:pt modelId="{3E46A392-186A-4251-ABC4-28FE7586720D}" type="pres">
      <dgm:prSet presAssocID="{0707A1A1-1E74-4FCF-8F3A-34B3EDC903E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EACBED-950A-4D00-A829-8AEB9F601CD4}" type="pres">
      <dgm:prSet presAssocID="{0707A1A1-1E74-4FCF-8F3A-34B3EDC903E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53A011-18D1-4451-B236-0F64983CF182}" type="pres">
      <dgm:prSet presAssocID="{8E86C69D-4CF1-4AFF-AD7E-8D86BB18D4F5}" presName="sp" presStyleCnt="0"/>
      <dgm:spPr/>
      <dgm:t>
        <a:bodyPr/>
        <a:lstStyle/>
        <a:p>
          <a:endParaRPr lang="es-DO"/>
        </a:p>
      </dgm:t>
    </dgm:pt>
    <dgm:pt modelId="{D872E02E-D378-4AF6-A503-982A4F0453FF}" type="pres">
      <dgm:prSet presAssocID="{D07C335F-B035-4F47-AEE1-5A4EF5E86EAA}" presName="linNode" presStyleCnt="0"/>
      <dgm:spPr/>
      <dgm:t>
        <a:bodyPr/>
        <a:lstStyle/>
        <a:p>
          <a:endParaRPr lang="es-DO"/>
        </a:p>
      </dgm:t>
    </dgm:pt>
    <dgm:pt modelId="{71F1AB26-495D-4816-AAE9-E0CC54857E2D}" type="pres">
      <dgm:prSet presAssocID="{D07C335F-B035-4F47-AEE1-5A4EF5E86EA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38043E-1285-4D3E-B222-7D06424A78F3}" type="pres">
      <dgm:prSet presAssocID="{D07C335F-B035-4F47-AEE1-5A4EF5E86EA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BE4798-BC86-4FD0-BDBC-F13FDF0184F2}" type="presOf" srcId="{C5FFF575-9EAF-40D5-92FC-076BC37E9559}" destId="{D0EACBED-950A-4D00-A829-8AEB9F601CD4}" srcOrd="0" destOrd="2" presId="urn:microsoft.com/office/officeart/2005/8/layout/vList5"/>
    <dgm:cxn modelId="{97CB9181-9F57-4107-A49E-163B62870276}" type="presOf" srcId="{B34A630B-39CC-4BAA-B41A-CAFE51BF28DE}" destId="{D0EACBED-950A-4D00-A829-8AEB9F601CD4}" srcOrd="0" destOrd="4" presId="urn:microsoft.com/office/officeart/2005/8/layout/vList5"/>
    <dgm:cxn modelId="{4D0EEA30-EBDD-4A48-B92B-25223B0D43B8}" srcId="{0707A1A1-1E74-4FCF-8F3A-34B3EDC903EA}" destId="{C5FFF575-9EAF-40D5-92FC-076BC37E9559}" srcOrd="2" destOrd="0" parTransId="{E0CC88E6-F267-4128-B2FE-53BDF8168BA7}" sibTransId="{922DD662-48B9-4DF2-9B61-71E759582231}"/>
    <dgm:cxn modelId="{F93927B0-74BD-4BA5-AFB7-6EC426245720}" type="presOf" srcId="{0707A1A1-1E74-4FCF-8F3A-34B3EDC903EA}" destId="{3E46A392-186A-4251-ABC4-28FE7586720D}" srcOrd="0" destOrd="0" presId="urn:microsoft.com/office/officeart/2005/8/layout/vList5"/>
    <dgm:cxn modelId="{123749AB-637D-4654-A12F-0E1620714A0E}" type="presOf" srcId="{498BEEF1-3A14-4A69-92BD-FEF0F3D850A4}" destId="{D0EACBED-950A-4D00-A829-8AEB9F601CD4}" srcOrd="0" destOrd="5" presId="urn:microsoft.com/office/officeart/2005/8/layout/vList5"/>
    <dgm:cxn modelId="{99316C38-AA28-40A2-99C9-FFD6F89DEE3B}" type="presOf" srcId="{2EDD039B-4F4F-46B1-8FCA-59BC446BB89A}" destId="{07833AD5-B001-470D-BD84-1A8961DAC6C3}" srcOrd="0" destOrd="0" presId="urn:microsoft.com/office/officeart/2005/8/layout/vList5"/>
    <dgm:cxn modelId="{B5A5CF3B-4522-4374-B1C7-2A9B928BC68B}" type="presOf" srcId="{D1973E46-ED64-44D2-9228-1E4697B7D52A}" destId="{AE38043E-1285-4D3E-B222-7D06424A78F3}" srcOrd="0" destOrd="3" presId="urn:microsoft.com/office/officeart/2005/8/layout/vList5"/>
    <dgm:cxn modelId="{F5749A67-E062-474D-8E6F-B03EE56D6A95}" type="presOf" srcId="{574B1390-8396-4C78-AA22-2897D20CEBCB}" destId="{D0EACBED-950A-4D00-A829-8AEB9F601CD4}" srcOrd="0" destOrd="1" presId="urn:microsoft.com/office/officeart/2005/8/layout/vList5"/>
    <dgm:cxn modelId="{A3157ECD-22BC-4325-9AAC-5635C18167A8}" type="presOf" srcId="{5F26B369-9AF9-46A7-BF16-1F9239FDA319}" destId="{D0EACBED-950A-4D00-A829-8AEB9F601CD4}" srcOrd="0" destOrd="3" presId="urn:microsoft.com/office/officeart/2005/8/layout/vList5"/>
    <dgm:cxn modelId="{52B87180-CF24-4CD2-A779-A326856C5FB5}" srcId="{2EDD039B-4F4F-46B1-8FCA-59BC446BB89A}" destId="{D07C335F-B035-4F47-AEE1-5A4EF5E86EAA}" srcOrd="1" destOrd="0" parTransId="{2CDF7484-2183-4D45-8398-CB4ABF8AC1FF}" sibTransId="{7C175BF1-D1EE-4F0D-8E05-07727D9A9359}"/>
    <dgm:cxn modelId="{13384863-C427-44C6-99D3-030E8AF4F64D}" type="presOf" srcId="{BD5BCFB5-F054-4EED-B102-3387A3902C72}" destId="{AE38043E-1285-4D3E-B222-7D06424A78F3}" srcOrd="0" destOrd="1" presId="urn:microsoft.com/office/officeart/2005/8/layout/vList5"/>
    <dgm:cxn modelId="{EB417750-8B6C-4577-AD94-CA7E41469337}" type="presOf" srcId="{D07C335F-B035-4F47-AEE1-5A4EF5E86EAA}" destId="{71F1AB26-495D-4816-AAE9-E0CC54857E2D}" srcOrd="0" destOrd="0" presId="urn:microsoft.com/office/officeart/2005/8/layout/vList5"/>
    <dgm:cxn modelId="{BB3D393D-F1BC-49F5-A7AE-347338FD5DD4}" srcId="{D07C335F-B035-4F47-AEE1-5A4EF5E86EAA}" destId="{BD5BCFB5-F054-4EED-B102-3387A3902C72}" srcOrd="1" destOrd="0" parTransId="{C29240C0-09C1-4CB0-B592-BBC56165508E}" sibTransId="{FEF291CF-6B24-4C1F-8C8B-F35AFC078067}"/>
    <dgm:cxn modelId="{CF07B3D2-1A51-4045-915F-001D886EDF04}" srcId="{2EDD039B-4F4F-46B1-8FCA-59BC446BB89A}" destId="{0707A1A1-1E74-4FCF-8F3A-34B3EDC903EA}" srcOrd="0" destOrd="0" parTransId="{22555D94-E345-47DC-B666-8D3170716EFC}" sibTransId="{8E86C69D-4CF1-4AFF-AD7E-8D86BB18D4F5}"/>
    <dgm:cxn modelId="{5D21D6A7-B9C3-4E3B-B5F7-6313C3E5DC5D}" type="presOf" srcId="{721DAC06-7779-4453-89B0-F479E9415858}" destId="{D0EACBED-950A-4D00-A829-8AEB9F601CD4}" srcOrd="0" destOrd="0" presId="urn:microsoft.com/office/officeart/2005/8/layout/vList5"/>
    <dgm:cxn modelId="{D6AF64D4-F659-4408-8DA9-C8875C427148}" type="presOf" srcId="{5CB811C9-10E8-4E28-90EF-34889765D84B}" destId="{AE38043E-1285-4D3E-B222-7D06424A78F3}" srcOrd="0" destOrd="0" presId="urn:microsoft.com/office/officeart/2005/8/layout/vList5"/>
    <dgm:cxn modelId="{5701F8C0-7815-46AE-ADF8-6D25BF32D6FF}" srcId="{0707A1A1-1E74-4FCF-8F3A-34B3EDC903EA}" destId="{5F26B369-9AF9-46A7-BF16-1F9239FDA319}" srcOrd="3" destOrd="0" parTransId="{BE2DB2A7-7BFE-48E7-8786-06FBB69B76D4}" sibTransId="{588ED4BD-F929-4B21-80A2-BDF3EF680ABA}"/>
    <dgm:cxn modelId="{FE14466C-0C58-4D14-8D89-92661D13CDE8}" srcId="{0707A1A1-1E74-4FCF-8F3A-34B3EDC903EA}" destId="{498BEEF1-3A14-4A69-92BD-FEF0F3D850A4}" srcOrd="5" destOrd="0" parTransId="{A909941B-1014-494F-8005-027766CC4B78}" sibTransId="{83E6B4BD-7569-498E-9B1B-BFACA58FAD78}"/>
    <dgm:cxn modelId="{0377D286-561F-4818-A653-FB757B24693C}" srcId="{0707A1A1-1E74-4FCF-8F3A-34B3EDC903EA}" destId="{B34A630B-39CC-4BAA-B41A-CAFE51BF28DE}" srcOrd="4" destOrd="0" parTransId="{03958682-D1F2-4563-97EE-28F9FE24A15F}" sibTransId="{8E01A598-847C-4B60-9FC2-B641B2B29DB9}"/>
    <dgm:cxn modelId="{ACA01682-53E7-4F9C-B866-63ABF8B1857B}" type="presOf" srcId="{1F9809B6-4FAA-4F3F-BE49-EB6349ECAD78}" destId="{AE38043E-1285-4D3E-B222-7D06424A78F3}" srcOrd="0" destOrd="2" presId="urn:microsoft.com/office/officeart/2005/8/layout/vList5"/>
    <dgm:cxn modelId="{23458AE8-74AE-43A1-97D2-D7AF2792F02F}" srcId="{D07C335F-B035-4F47-AEE1-5A4EF5E86EAA}" destId="{1F9809B6-4FAA-4F3F-BE49-EB6349ECAD78}" srcOrd="2" destOrd="0" parTransId="{D379B357-8804-414A-9B9F-0AD3F4331933}" sibTransId="{69EEB8BB-9010-4E26-BF6A-EF96DA2E659A}"/>
    <dgm:cxn modelId="{68FE8374-DA12-4F7E-B195-14DDF3EC3E1B}" srcId="{0707A1A1-1E74-4FCF-8F3A-34B3EDC903EA}" destId="{721DAC06-7779-4453-89B0-F479E9415858}" srcOrd="0" destOrd="0" parTransId="{32A6D1AA-FE0B-455B-9457-A954835A9398}" sibTransId="{AB1B69E4-E284-4600-81C4-5C2D1250D861}"/>
    <dgm:cxn modelId="{C7EB98DF-76F1-43A6-9452-1E56674D693F}" srcId="{0707A1A1-1E74-4FCF-8F3A-34B3EDC903EA}" destId="{574B1390-8396-4C78-AA22-2897D20CEBCB}" srcOrd="1" destOrd="0" parTransId="{FDC10AD9-39BD-47B3-A1B9-3A7A5ED1319F}" sibTransId="{7EED9BD5-EBCA-4D1E-8CA2-C572AA6DFB0F}"/>
    <dgm:cxn modelId="{465E7CAC-A6E7-479A-B0D1-E4E885E0F008}" srcId="{D07C335F-B035-4F47-AEE1-5A4EF5E86EAA}" destId="{5CB811C9-10E8-4E28-90EF-34889765D84B}" srcOrd="0" destOrd="0" parTransId="{0D8B78E5-A76B-4A70-995E-C5AB6505B58A}" sibTransId="{5F9CF2C6-B56B-46D1-B5A8-F4F91238985D}"/>
    <dgm:cxn modelId="{5C4739B2-14C8-4F72-A176-E7ACEBE6A5D1}" srcId="{D07C335F-B035-4F47-AEE1-5A4EF5E86EAA}" destId="{D1973E46-ED64-44D2-9228-1E4697B7D52A}" srcOrd="3" destOrd="0" parTransId="{27233CF4-E44B-494B-8F1D-108BF396CE74}" sibTransId="{2263D471-9726-4F58-9777-509944D9D64C}"/>
    <dgm:cxn modelId="{C0A8BBBA-750B-45F2-85A6-8EB1CDAA8D22}" type="presParOf" srcId="{07833AD5-B001-470D-BD84-1A8961DAC6C3}" destId="{9D558E93-4BFF-45AD-B963-1D009B7DCAE0}" srcOrd="0" destOrd="0" presId="urn:microsoft.com/office/officeart/2005/8/layout/vList5"/>
    <dgm:cxn modelId="{AEFDF77B-E25C-4483-8571-FD605F0D76DE}" type="presParOf" srcId="{9D558E93-4BFF-45AD-B963-1D009B7DCAE0}" destId="{3E46A392-186A-4251-ABC4-28FE7586720D}" srcOrd="0" destOrd="0" presId="urn:microsoft.com/office/officeart/2005/8/layout/vList5"/>
    <dgm:cxn modelId="{27C69F07-B1CC-4253-AF49-9655C27FC0F1}" type="presParOf" srcId="{9D558E93-4BFF-45AD-B963-1D009B7DCAE0}" destId="{D0EACBED-950A-4D00-A829-8AEB9F601CD4}" srcOrd="1" destOrd="0" presId="urn:microsoft.com/office/officeart/2005/8/layout/vList5"/>
    <dgm:cxn modelId="{E87FA25B-721D-4D5D-A0ED-966A9B7D9D89}" type="presParOf" srcId="{07833AD5-B001-470D-BD84-1A8961DAC6C3}" destId="{FC53A011-18D1-4451-B236-0F64983CF182}" srcOrd="1" destOrd="0" presId="urn:microsoft.com/office/officeart/2005/8/layout/vList5"/>
    <dgm:cxn modelId="{AC0FA12C-93C9-46AB-8779-54CD046D8541}" type="presParOf" srcId="{07833AD5-B001-470D-BD84-1A8961DAC6C3}" destId="{D872E02E-D378-4AF6-A503-982A4F0453FF}" srcOrd="2" destOrd="0" presId="urn:microsoft.com/office/officeart/2005/8/layout/vList5"/>
    <dgm:cxn modelId="{59EC1FF1-A8B2-4DC5-82B8-624C3883FB14}" type="presParOf" srcId="{D872E02E-D378-4AF6-A503-982A4F0453FF}" destId="{71F1AB26-495D-4816-AAE9-E0CC54857E2D}" srcOrd="0" destOrd="0" presId="urn:microsoft.com/office/officeart/2005/8/layout/vList5"/>
    <dgm:cxn modelId="{5BACF849-67A0-4F21-ACE8-EA3FA6FC97FA}" type="presParOf" srcId="{D872E02E-D378-4AF6-A503-982A4F0453FF}" destId="{AE38043E-1285-4D3E-B222-7D06424A78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623318-4BFE-48A3-9F40-A311CFA6F071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711F3627-3AB5-45C0-84CF-C60C7444D2F2}">
      <dgm:prSet phldrT="[Texto]"/>
      <dgm:spPr/>
      <dgm:t>
        <a:bodyPr/>
        <a:lstStyle/>
        <a:p>
          <a:pPr algn="ctr"/>
          <a:r>
            <a:rPr lang="es-ES" dirty="0" smtClean="0">
              <a:latin typeface="Trebuchet MS" panose="020B0603020202020204" pitchFamily="34" charset="0"/>
            </a:rPr>
            <a:t>APROX. 9% MATRIZ DE GENERACIÓN ER</a:t>
          </a:r>
          <a:endParaRPr lang="es-ES" dirty="0">
            <a:latin typeface="Trebuchet MS" panose="020B0603020202020204" pitchFamily="34" charset="0"/>
          </a:endParaRPr>
        </a:p>
      </dgm:t>
    </dgm:pt>
    <dgm:pt modelId="{4866D65F-2330-4210-A468-E6AA13674DF0}" type="parTrans" cxnId="{ACF89307-DCCA-4423-B155-BFB1267914B6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5742BCC4-F3E6-41D2-A2E0-54B2A5ED1C58}" type="sibTrans" cxnId="{ACF89307-DCCA-4423-B155-BFB1267914B6}">
      <dgm:prSet/>
      <dgm:spPr/>
      <dgm:t>
        <a:bodyPr/>
        <a:lstStyle/>
        <a:p>
          <a:endParaRPr lang="es-ES" dirty="0">
            <a:latin typeface="Trebuchet MS" panose="020B0603020202020204" pitchFamily="34" charset="0"/>
          </a:endParaRPr>
        </a:p>
      </dgm:t>
    </dgm:pt>
    <dgm:pt modelId="{B619CDD8-D28F-4903-B4CA-AE862979E615}" type="pres">
      <dgm:prSet presAssocID="{E2623318-4BFE-48A3-9F40-A311CFA6F0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1F10EC-F352-4C36-A3A1-E42AC652036E}" type="pres">
      <dgm:prSet presAssocID="{711F3627-3AB5-45C0-84CF-C60C7444D2F2}" presName="parentText" presStyleLbl="node1" presStyleIdx="0" presStyleCnt="1" custLinFactNeighborX="-135" custLinFactNeighborY="-267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A38C2B-3E22-4CA1-8B01-7BF335F254D7}" type="presOf" srcId="{E2623318-4BFE-48A3-9F40-A311CFA6F071}" destId="{B619CDD8-D28F-4903-B4CA-AE862979E615}" srcOrd="0" destOrd="0" presId="urn:microsoft.com/office/officeart/2005/8/layout/vList2"/>
    <dgm:cxn modelId="{ACF89307-DCCA-4423-B155-BFB1267914B6}" srcId="{E2623318-4BFE-48A3-9F40-A311CFA6F071}" destId="{711F3627-3AB5-45C0-84CF-C60C7444D2F2}" srcOrd="0" destOrd="0" parTransId="{4866D65F-2330-4210-A468-E6AA13674DF0}" sibTransId="{5742BCC4-F3E6-41D2-A2E0-54B2A5ED1C58}"/>
    <dgm:cxn modelId="{C005090A-1A09-4B88-899B-B2E693BB04CC}" type="presOf" srcId="{711F3627-3AB5-45C0-84CF-C60C7444D2F2}" destId="{4D1F10EC-F352-4C36-A3A1-E42AC652036E}" srcOrd="0" destOrd="0" presId="urn:microsoft.com/office/officeart/2005/8/layout/vList2"/>
    <dgm:cxn modelId="{CA5DE90E-A96D-49E1-95C4-C2C6A83AC198}" type="presParOf" srcId="{B619CDD8-D28F-4903-B4CA-AE862979E615}" destId="{4D1F10EC-F352-4C36-A3A1-E42AC652036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23D7D0-E102-4A20-890E-80A87AD29058}" type="doc">
      <dgm:prSet loTypeId="urn:microsoft.com/office/officeart/2005/8/layout/radial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DO"/>
        </a:p>
      </dgm:t>
    </dgm:pt>
    <dgm:pt modelId="{73E3BA28-020E-48BE-B1DA-AE125C3FEF78}">
      <dgm:prSet phldrT="[Texto]"/>
      <dgm:spPr>
        <a:solidFill>
          <a:srgbClr val="00B0F0"/>
        </a:solidFill>
      </dgm:spPr>
      <dgm:t>
        <a:bodyPr/>
        <a:lstStyle/>
        <a:p>
          <a:r>
            <a:rPr lang="es-DO" dirty="0" smtClean="0"/>
            <a:t>REVISIÓN NORMATIVA</a:t>
          </a:r>
          <a:endParaRPr lang="es-DO" dirty="0"/>
        </a:p>
      </dgm:t>
    </dgm:pt>
    <dgm:pt modelId="{AC2378F4-3846-410A-AB8D-235690936390}" type="parTrans" cxnId="{E779B8FD-5D45-459A-977E-F4346F611F84}">
      <dgm:prSet/>
      <dgm:spPr/>
      <dgm:t>
        <a:bodyPr/>
        <a:lstStyle/>
        <a:p>
          <a:endParaRPr lang="es-DO"/>
        </a:p>
      </dgm:t>
    </dgm:pt>
    <dgm:pt modelId="{D5ABCCC7-35DE-48D9-8DEF-A2C3408D85A9}" type="sibTrans" cxnId="{E779B8FD-5D45-459A-977E-F4346F611F84}">
      <dgm:prSet/>
      <dgm:spPr/>
      <dgm:t>
        <a:bodyPr/>
        <a:lstStyle/>
        <a:p>
          <a:endParaRPr lang="es-DO"/>
        </a:p>
      </dgm:t>
    </dgm:pt>
    <dgm:pt modelId="{C15258B1-F0F0-487D-B910-669D068D3AEB}">
      <dgm:prSet phldrT="[Texto]"/>
      <dgm:spPr/>
      <dgm:t>
        <a:bodyPr/>
        <a:lstStyle/>
        <a:p>
          <a:r>
            <a:rPr lang="es-DO" dirty="0" smtClean="0"/>
            <a:t>REGULACIÓN PARA INFRAESTRUCTURA DE MEDICIÓN AVANZADA</a:t>
          </a:r>
          <a:endParaRPr lang="es-DO" dirty="0"/>
        </a:p>
      </dgm:t>
    </dgm:pt>
    <dgm:pt modelId="{B6EF7859-42A8-4D1D-9369-4F47ED0174E3}" type="parTrans" cxnId="{A088BF95-3BAD-4B66-A36A-8826894ED1FC}">
      <dgm:prSet/>
      <dgm:spPr/>
      <dgm:t>
        <a:bodyPr/>
        <a:lstStyle/>
        <a:p>
          <a:endParaRPr lang="es-DO"/>
        </a:p>
      </dgm:t>
    </dgm:pt>
    <dgm:pt modelId="{0EBE3973-BD19-4402-B4F8-13F95FC89BE3}" type="sibTrans" cxnId="{A088BF95-3BAD-4B66-A36A-8826894ED1FC}">
      <dgm:prSet/>
      <dgm:spPr/>
      <dgm:t>
        <a:bodyPr/>
        <a:lstStyle/>
        <a:p>
          <a:endParaRPr lang="es-DO"/>
        </a:p>
      </dgm:t>
    </dgm:pt>
    <dgm:pt modelId="{95CDEED7-04BF-48EC-8149-467118C0A38C}">
      <dgm:prSet phldrT="[Texto]"/>
      <dgm:spPr/>
      <dgm:t>
        <a:bodyPr/>
        <a:lstStyle/>
        <a:p>
          <a:r>
            <a:rPr lang="es-DO" dirty="0" smtClean="0"/>
            <a:t>REGULACIÓN SOBRE EL ALMACENAMIENTO (ENERGY STORAGE)</a:t>
          </a:r>
          <a:endParaRPr lang="es-DO" dirty="0"/>
        </a:p>
      </dgm:t>
    </dgm:pt>
    <dgm:pt modelId="{1DE1D122-7089-415D-8E39-15A5C8907D48}" type="parTrans" cxnId="{B876B004-5A24-4A11-A518-51CEF23D8F50}">
      <dgm:prSet/>
      <dgm:spPr/>
      <dgm:t>
        <a:bodyPr/>
        <a:lstStyle/>
        <a:p>
          <a:endParaRPr lang="es-DO"/>
        </a:p>
      </dgm:t>
    </dgm:pt>
    <dgm:pt modelId="{43FC6E6B-F1FB-432D-AFD4-6D62FEF93F64}" type="sibTrans" cxnId="{B876B004-5A24-4A11-A518-51CEF23D8F50}">
      <dgm:prSet/>
      <dgm:spPr/>
      <dgm:t>
        <a:bodyPr/>
        <a:lstStyle/>
        <a:p>
          <a:endParaRPr lang="es-DO"/>
        </a:p>
      </dgm:t>
    </dgm:pt>
    <dgm:pt modelId="{77CAD7CE-6807-4C2D-86D1-1B03A252EFBF}">
      <dgm:prSet phldrT="[Texto]"/>
      <dgm:spPr/>
      <dgm:t>
        <a:bodyPr/>
        <a:lstStyle/>
        <a:p>
          <a:r>
            <a:rPr lang="es-DO" dirty="0" smtClean="0"/>
            <a:t>IMPLEMENTACIÓN DE SUBASTAS PARA LAS EERR</a:t>
          </a:r>
          <a:endParaRPr lang="es-DO" dirty="0"/>
        </a:p>
      </dgm:t>
    </dgm:pt>
    <dgm:pt modelId="{826E6A83-41D7-4B69-91B6-06EC31CEF98F}" type="parTrans" cxnId="{95A5C106-4819-4D00-BA20-5B24C570148D}">
      <dgm:prSet/>
      <dgm:spPr/>
      <dgm:t>
        <a:bodyPr/>
        <a:lstStyle/>
        <a:p>
          <a:endParaRPr lang="es-DO"/>
        </a:p>
      </dgm:t>
    </dgm:pt>
    <dgm:pt modelId="{C830BC40-2471-4A92-BCB8-7988744ACAD7}" type="sibTrans" cxnId="{95A5C106-4819-4D00-BA20-5B24C570148D}">
      <dgm:prSet/>
      <dgm:spPr/>
      <dgm:t>
        <a:bodyPr/>
        <a:lstStyle/>
        <a:p>
          <a:endParaRPr lang="es-DO"/>
        </a:p>
      </dgm:t>
    </dgm:pt>
    <dgm:pt modelId="{4B3E72C4-E9F8-4ACC-AB9D-B39EB9251DB4}">
      <dgm:prSet/>
      <dgm:spPr/>
      <dgm:t>
        <a:bodyPr/>
        <a:lstStyle/>
        <a:p>
          <a:r>
            <a:rPr lang="es-DO" dirty="0" smtClean="0"/>
            <a:t>ESCENARIOS REGULATORIOS PARA LA MOVILIDAD ELECTRICA. </a:t>
          </a:r>
          <a:endParaRPr lang="es-DO" dirty="0"/>
        </a:p>
      </dgm:t>
    </dgm:pt>
    <dgm:pt modelId="{1AB180BE-41BE-483A-80A9-D579DED48FC4}" type="parTrans" cxnId="{B568FE98-1819-4080-AF0A-79BD9198F490}">
      <dgm:prSet/>
      <dgm:spPr/>
      <dgm:t>
        <a:bodyPr/>
        <a:lstStyle/>
        <a:p>
          <a:endParaRPr lang="es-DO"/>
        </a:p>
      </dgm:t>
    </dgm:pt>
    <dgm:pt modelId="{CAB44E43-FDEE-4FEF-83B1-A62C2A706B41}" type="sibTrans" cxnId="{B568FE98-1819-4080-AF0A-79BD9198F490}">
      <dgm:prSet/>
      <dgm:spPr/>
      <dgm:t>
        <a:bodyPr/>
        <a:lstStyle/>
        <a:p>
          <a:endParaRPr lang="es-DO"/>
        </a:p>
      </dgm:t>
    </dgm:pt>
    <dgm:pt modelId="{449C22F8-6F5B-4679-845C-A3C208CFC61B}">
      <dgm:prSet/>
      <dgm:spPr/>
      <dgm:t>
        <a:bodyPr/>
        <a:lstStyle/>
        <a:p>
          <a:r>
            <a:rPr lang="es-DO" dirty="0" smtClean="0"/>
            <a:t>VENTANILLA ÚNICA</a:t>
          </a:r>
          <a:endParaRPr lang="es-DO" dirty="0"/>
        </a:p>
      </dgm:t>
    </dgm:pt>
    <dgm:pt modelId="{94143436-D095-41FB-99B5-3DE78164F855}" type="parTrans" cxnId="{0AC3E23F-CF14-4047-A028-BD923C49592E}">
      <dgm:prSet/>
      <dgm:spPr/>
      <dgm:t>
        <a:bodyPr/>
        <a:lstStyle/>
        <a:p>
          <a:endParaRPr lang="es-DO"/>
        </a:p>
      </dgm:t>
    </dgm:pt>
    <dgm:pt modelId="{B441CFBA-D7D2-4AC6-B417-2D1E11D805F2}" type="sibTrans" cxnId="{0AC3E23F-CF14-4047-A028-BD923C49592E}">
      <dgm:prSet/>
      <dgm:spPr/>
      <dgm:t>
        <a:bodyPr/>
        <a:lstStyle/>
        <a:p>
          <a:endParaRPr lang="es-DO"/>
        </a:p>
      </dgm:t>
    </dgm:pt>
    <dgm:pt modelId="{7324B748-5774-49FB-AF38-A063E9FBD30D}" type="pres">
      <dgm:prSet presAssocID="{8E23D7D0-E102-4A20-890E-80A87AD290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76FC620E-806D-44E6-A710-F58CFB1818EF}" type="pres">
      <dgm:prSet presAssocID="{73E3BA28-020E-48BE-B1DA-AE125C3FEF78}" presName="centerShape" presStyleLbl="node0" presStyleIdx="0" presStyleCnt="1"/>
      <dgm:spPr/>
      <dgm:t>
        <a:bodyPr/>
        <a:lstStyle/>
        <a:p>
          <a:endParaRPr lang="es-DO"/>
        </a:p>
      </dgm:t>
    </dgm:pt>
    <dgm:pt modelId="{A6038D3D-C4CF-48BA-A545-6B851DE8EB93}" type="pres">
      <dgm:prSet presAssocID="{B6EF7859-42A8-4D1D-9369-4F47ED0174E3}" presName="parTrans" presStyleLbl="bgSibTrans2D1" presStyleIdx="0" presStyleCnt="5"/>
      <dgm:spPr/>
      <dgm:t>
        <a:bodyPr/>
        <a:lstStyle/>
        <a:p>
          <a:endParaRPr lang="es-DO"/>
        </a:p>
      </dgm:t>
    </dgm:pt>
    <dgm:pt modelId="{167A8846-1967-483C-BF55-07CEBD598154}" type="pres">
      <dgm:prSet presAssocID="{C15258B1-F0F0-487D-B910-669D068D3A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AB9752C7-5BA7-4783-A2D4-E2CD45BDC2EF}" type="pres">
      <dgm:prSet presAssocID="{1DE1D122-7089-415D-8E39-15A5C8907D48}" presName="parTrans" presStyleLbl="bgSibTrans2D1" presStyleIdx="1" presStyleCnt="5"/>
      <dgm:spPr/>
      <dgm:t>
        <a:bodyPr/>
        <a:lstStyle/>
        <a:p>
          <a:endParaRPr lang="es-DO"/>
        </a:p>
      </dgm:t>
    </dgm:pt>
    <dgm:pt modelId="{6D42F12D-A566-4C9A-B03D-0406A24B594A}" type="pres">
      <dgm:prSet presAssocID="{95CDEED7-04BF-48EC-8149-467118C0A3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976AFE33-0299-4234-A411-66E762AFC8E5}" type="pres">
      <dgm:prSet presAssocID="{826E6A83-41D7-4B69-91B6-06EC31CEF98F}" presName="parTrans" presStyleLbl="bgSibTrans2D1" presStyleIdx="2" presStyleCnt="5"/>
      <dgm:spPr/>
      <dgm:t>
        <a:bodyPr/>
        <a:lstStyle/>
        <a:p>
          <a:endParaRPr lang="es-DO"/>
        </a:p>
      </dgm:t>
    </dgm:pt>
    <dgm:pt modelId="{77587841-9150-4C98-8394-D54E598C04F8}" type="pres">
      <dgm:prSet presAssocID="{77CAD7CE-6807-4C2D-86D1-1B03A252EF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F68E7A52-1899-443F-8192-23474CDA8F6F}" type="pres">
      <dgm:prSet presAssocID="{1AB180BE-41BE-483A-80A9-D579DED48FC4}" presName="parTrans" presStyleLbl="bgSibTrans2D1" presStyleIdx="3" presStyleCnt="5"/>
      <dgm:spPr/>
      <dgm:t>
        <a:bodyPr/>
        <a:lstStyle/>
        <a:p>
          <a:endParaRPr lang="es-DO"/>
        </a:p>
      </dgm:t>
    </dgm:pt>
    <dgm:pt modelId="{EFC4467A-5084-44BD-8848-BE3D33A26C8D}" type="pres">
      <dgm:prSet presAssocID="{4B3E72C4-E9F8-4ACC-AB9D-B39EB9251DB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6776B66A-4CC5-4622-A9F9-0A04AE8F3B67}" type="pres">
      <dgm:prSet presAssocID="{94143436-D095-41FB-99B5-3DE78164F855}" presName="parTrans" presStyleLbl="bgSibTrans2D1" presStyleIdx="4" presStyleCnt="5"/>
      <dgm:spPr/>
      <dgm:t>
        <a:bodyPr/>
        <a:lstStyle/>
        <a:p>
          <a:endParaRPr lang="es-DO"/>
        </a:p>
      </dgm:t>
    </dgm:pt>
    <dgm:pt modelId="{044F025F-EFA3-4974-A406-4506DB09BDDE}" type="pres">
      <dgm:prSet presAssocID="{449C22F8-6F5B-4679-845C-A3C208CFC61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AA749827-5BFA-4D9E-8604-73911AFC724B}" type="presOf" srcId="{B6EF7859-42A8-4D1D-9369-4F47ED0174E3}" destId="{A6038D3D-C4CF-48BA-A545-6B851DE8EB93}" srcOrd="0" destOrd="0" presId="urn:microsoft.com/office/officeart/2005/8/layout/radial4"/>
    <dgm:cxn modelId="{1503F480-F1CC-42EB-AFAC-0027E074E224}" type="presOf" srcId="{77CAD7CE-6807-4C2D-86D1-1B03A252EFBF}" destId="{77587841-9150-4C98-8394-D54E598C04F8}" srcOrd="0" destOrd="0" presId="urn:microsoft.com/office/officeart/2005/8/layout/radial4"/>
    <dgm:cxn modelId="{6E9CF8F0-AC39-4E81-A920-CA0B97951E29}" type="presOf" srcId="{449C22F8-6F5B-4679-845C-A3C208CFC61B}" destId="{044F025F-EFA3-4974-A406-4506DB09BDDE}" srcOrd="0" destOrd="0" presId="urn:microsoft.com/office/officeart/2005/8/layout/radial4"/>
    <dgm:cxn modelId="{75A64851-1FDF-4B80-8F5A-C65FD85DFB13}" type="presOf" srcId="{1DE1D122-7089-415D-8E39-15A5C8907D48}" destId="{AB9752C7-5BA7-4783-A2D4-E2CD45BDC2EF}" srcOrd="0" destOrd="0" presId="urn:microsoft.com/office/officeart/2005/8/layout/radial4"/>
    <dgm:cxn modelId="{206B6680-A2B1-4B6C-ABAF-9BDC16E9B68D}" type="presOf" srcId="{826E6A83-41D7-4B69-91B6-06EC31CEF98F}" destId="{976AFE33-0299-4234-A411-66E762AFC8E5}" srcOrd="0" destOrd="0" presId="urn:microsoft.com/office/officeart/2005/8/layout/radial4"/>
    <dgm:cxn modelId="{0AC3E23F-CF14-4047-A028-BD923C49592E}" srcId="{73E3BA28-020E-48BE-B1DA-AE125C3FEF78}" destId="{449C22F8-6F5B-4679-845C-A3C208CFC61B}" srcOrd="4" destOrd="0" parTransId="{94143436-D095-41FB-99B5-3DE78164F855}" sibTransId="{B441CFBA-D7D2-4AC6-B417-2D1E11D805F2}"/>
    <dgm:cxn modelId="{4E0EFF12-CD4E-4531-8EE8-C083AB3BC78B}" type="presOf" srcId="{1AB180BE-41BE-483A-80A9-D579DED48FC4}" destId="{F68E7A52-1899-443F-8192-23474CDA8F6F}" srcOrd="0" destOrd="0" presId="urn:microsoft.com/office/officeart/2005/8/layout/radial4"/>
    <dgm:cxn modelId="{5FDD816E-848F-422D-8C81-369A3EF6C9C0}" type="presOf" srcId="{94143436-D095-41FB-99B5-3DE78164F855}" destId="{6776B66A-4CC5-4622-A9F9-0A04AE8F3B67}" srcOrd="0" destOrd="0" presId="urn:microsoft.com/office/officeart/2005/8/layout/radial4"/>
    <dgm:cxn modelId="{A088BF95-3BAD-4B66-A36A-8826894ED1FC}" srcId="{73E3BA28-020E-48BE-B1DA-AE125C3FEF78}" destId="{C15258B1-F0F0-487D-B910-669D068D3AEB}" srcOrd="0" destOrd="0" parTransId="{B6EF7859-42A8-4D1D-9369-4F47ED0174E3}" sibTransId="{0EBE3973-BD19-4402-B4F8-13F95FC89BE3}"/>
    <dgm:cxn modelId="{BB5F268C-9269-468A-ABAE-AB25B24777C7}" type="presOf" srcId="{8E23D7D0-E102-4A20-890E-80A87AD29058}" destId="{7324B748-5774-49FB-AF38-A063E9FBD30D}" srcOrd="0" destOrd="0" presId="urn:microsoft.com/office/officeart/2005/8/layout/radial4"/>
    <dgm:cxn modelId="{2B4010BB-1A6C-4C91-B73D-676B2AE03DF7}" type="presOf" srcId="{C15258B1-F0F0-487D-B910-669D068D3AEB}" destId="{167A8846-1967-483C-BF55-07CEBD598154}" srcOrd="0" destOrd="0" presId="urn:microsoft.com/office/officeart/2005/8/layout/radial4"/>
    <dgm:cxn modelId="{C1CEC91D-FF26-4F61-8EE1-9507C719FB6E}" type="presOf" srcId="{4B3E72C4-E9F8-4ACC-AB9D-B39EB9251DB4}" destId="{EFC4467A-5084-44BD-8848-BE3D33A26C8D}" srcOrd="0" destOrd="0" presId="urn:microsoft.com/office/officeart/2005/8/layout/radial4"/>
    <dgm:cxn modelId="{E779B8FD-5D45-459A-977E-F4346F611F84}" srcId="{8E23D7D0-E102-4A20-890E-80A87AD29058}" destId="{73E3BA28-020E-48BE-B1DA-AE125C3FEF78}" srcOrd="0" destOrd="0" parTransId="{AC2378F4-3846-410A-AB8D-235690936390}" sibTransId="{D5ABCCC7-35DE-48D9-8DEF-A2C3408D85A9}"/>
    <dgm:cxn modelId="{B876B004-5A24-4A11-A518-51CEF23D8F50}" srcId="{73E3BA28-020E-48BE-B1DA-AE125C3FEF78}" destId="{95CDEED7-04BF-48EC-8149-467118C0A38C}" srcOrd="1" destOrd="0" parTransId="{1DE1D122-7089-415D-8E39-15A5C8907D48}" sibTransId="{43FC6E6B-F1FB-432D-AFD4-6D62FEF93F64}"/>
    <dgm:cxn modelId="{E27EA926-7BF2-42B5-A5F1-1290DDE9BA9A}" type="presOf" srcId="{95CDEED7-04BF-48EC-8149-467118C0A38C}" destId="{6D42F12D-A566-4C9A-B03D-0406A24B594A}" srcOrd="0" destOrd="0" presId="urn:microsoft.com/office/officeart/2005/8/layout/radial4"/>
    <dgm:cxn modelId="{B568FE98-1819-4080-AF0A-79BD9198F490}" srcId="{73E3BA28-020E-48BE-B1DA-AE125C3FEF78}" destId="{4B3E72C4-E9F8-4ACC-AB9D-B39EB9251DB4}" srcOrd="3" destOrd="0" parTransId="{1AB180BE-41BE-483A-80A9-D579DED48FC4}" sibTransId="{CAB44E43-FDEE-4FEF-83B1-A62C2A706B41}"/>
    <dgm:cxn modelId="{95A5C106-4819-4D00-BA20-5B24C570148D}" srcId="{73E3BA28-020E-48BE-B1DA-AE125C3FEF78}" destId="{77CAD7CE-6807-4C2D-86D1-1B03A252EFBF}" srcOrd="2" destOrd="0" parTransId="{826E6A83-41D7-4B69-91B6-06EC31CEF98F}" sibTransId="{C830BC40-2471-4A92-BCB8-7988744ACAD7}"/>
    <dgm:cxn modelId="{C1B181BD-BB6A-4C97-8F76-B92FF2C314A9}" type="presOf" srcId="{73E3BA28-020E-48BE-B1DA-AE125C3FEF78}" destId="{76FC620E-806D-44E6-A710-F58CFB1818EF}" srcOrd="0" destOrd="0" presId="urn:microsoft.com/office/officeart/2005/8/layout/radial4"/>
    <dgm:cxn modelId="{CC39E2D6-1304-4F90-A70E-1D3DEA79637B}" type="presParOf" srcId="{7324B748-5774-49FB-AF38-A063E9FBD30D}" destId="{76FC620E-806D-44E6-A710-F58CFB1818EF}" srcOrd="0" destOrd="0" presId="urn:microsoft.com/office/officeart/2005/8/layout/radial4"/>
    <dgm:cxn modelId="{9C842B4F-AB26-429D-A1A1-A8857642D1B8}" type="presParOf" srcId="{7324B748-5774-49FB-AF38-A063E9FBD30D}" destId="{A6038D3D-C4CF-48BA-A545-6B851DE8EB93}" srcOrd="1" destOrd="0" presId="urn:microsoft.com/office/officeart/2005/8/layout/radial4"/>
    <dgm:cxn modelId="{EF8AFA57-EA1A-4D53-970E-99EB6DF8981C}" type="presParOf" srcId="{7324B748-5774-49FB-AF38-A063E9FBD30D}" destId="{167A8846-1967-483C-BF55-07CEBD598154}" srcOrd="2" destOrd="0" presId="urn:microsoft.com/office/officeart/2005/8/layout/radial4"/>
    <dgm:cxn modelId="{C4EFD366-7E2D-4AD5-9CD1-E5DF72851B8F}" type="presParOf" srcId="{7324B748-5774-49FB-AF38-A063E9FBD30D}" destId="{AB9752C7-5BA7-4783-A2D4-E2CD45BDC2EF}" srcOrd="3" destOrd="0" presId="urn:microsoft.com/office/officeart/2005/8/layout/radial4"/>
    <dgm:cxn modelId="{E8100375-78D7-4C16-97A2-0D910CD11B0C}" type="presParOf" srcId="{7324B748-5774-49FB-AF38-A063E9FBD30D}" destId="{6D42F12D-A566-4C9A-B03D-0406A24B594A}" srcOrd="4" destOrd="0" presId="urn:microsoft.com/office/officeart/2005/8/layout/radial4"/>
    <dgm:cxn modelId="{1385840B-C07B-4658-BA53-FB9002A395D7}" type="presParOf" srcId="{7324B748-5774-49FB-AF38-A063E9FBD30D}" destId="{976AFE33-0299-4234-A411-66E762AFC8E5}" srcOrd="5" destOrd="0" presId="urn:microsoft.com/office/officeart/2005/8/layout/radial4"/>
    <dgm:cxn modelId="{4D9CF414-1256-47CB-874A-35C0D5D0B742}" type="presParOf" srcId="{7324B748-5774-49FB-AF38-A063E9FBD30D}" destId="{77587841-9150-4C98-8394-D54E598C04F8}" srcOrd="6" destOrd="0" presId="urn:microsoft.com/office/officeart/2005/8/layout/radial4"/>
    <dgm:cxn modelId="{04B87963-B4E6-499A-BE63-6B37C8ED0294}" type="presParOf" srcId="{7324B748-5774-49FB-AF38-A063E9FBD30D}" destId="{F68E7A52-1899-443F-8192-23474CDA8F6F}" srcOrd="7" destOrd="0" presId="urn:microsoft.com/office/officeart/2005/8/layout/radial4"/>
    <dgm:cxn modelId="{300B3EE7-602E-4893-973E-D94719A1783F}" type="presParOf" srcId="{7324B748-5774-49FB-AF38-A063E9FBD30D}" destId="{EFC4467A-5084-44BD-8848-BE3D33A26C8D}" srcOrd="8" destOrd="0" presId="urn:microsoft.com/office/officeart/2005/8/layout/radial4"/>
    <dgm:cxn modelId="{6FEE32B4-DA60-40C3-8F45-34F1788DC4E0}" type="presParOf" srcId="{7324B748-5774-49FB-AF38-A063E9FBD30D}" destId="{6776B66A-4CC5-4622-A9F9-0A04AE8F3B67}" srcOrd="9" destOrd="0" presId="urn:microsoft.com/office/officeart/2005/8/layout/radial4"/>
    <dgm:cxn modelId="{DEEC6DF7-22F9-454B-B613-BDBE15F4C58A}" type="presParOf" srcId="{7324B748-5774-49FB-AF38-A063E9FBD30D}" destId="{044F025F-EFA3-4974-A406-4506DB09BDD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725DCE-79B1-4B51-AD31-F98057EA7392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DO"/>
        </a:p>
      </dgm:t>
    </dgm:pt>
    <dgm:pt modelId="{95752F6D-A782-4B01-8296-535A6B7E47B0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DO" sz="2400" dirty="0" smtClean="0">
              <a:latin typeface="Trebuchet MS" panose="020B0603020202020204" pitchFamily="34" charset="0"/>
            </a:rPr>
            <a:t>CONVOCATORIA A LICITACIÓN DE PPA</a:t>
          </a:r>
          <a:endParaRPr lang="es-DO" sz="2400" dirty="0">
            <a:latin typeface="Trebuchet MS" panose="020B0603020202020204" pitchFamily="34" charset="0"/>
          </a:endParaRPr>
        </a:p>
      </dgm:t>
    </dgm:pt>
    <dgm:pt modelId="{4B15FCF4-A26F-4202-BE50-7DBB438D9875}" type="parTrans" cxnId="{F86A54C8-DBE2-4CC2-B59C-A3C788A127AA}">
      <dgm:prSet/>
      <dgm:spPr/>
      <dgm:t>
        <a:bodyPr/>
        <a:lstStyle/>
        <a:p>
          <a:endParaRPr lang="es-DO"/>
        </a:p>
      </dgm:t>
    </dgm:pt>
    <dgm:pt modelId="{D12853A3-B3DF-4B33-8958-5FCB3C4E676F}" type="sibTrans" cxnId="{F86A54C8-DBE2-4CC2-B59C-A3C788A127AA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es-DO"/>
        </a:p>
      </dgm:t>
    </dgm:pt>
    <dgm:pt modelId="{B969CFA0-C402-401E-9221-CEF74BB3A102}">
      <dgm:prSet phldrT="[Texto]" custT="1"/>
      <dgm:spPr/>
      <dgm:t>
        <a:bodyPr/>
        <a:lstStyle/>
        <a:p>
          <a:r>
            <a:rPr lang="es-DO" sz="2400" dirty="0" smtClean="0">
              <a:latin typeface="Trebuchet MS" panose="020B0603020202020204" pitchFamily="34" charset="0"/>
            </a:rPr>
            <a:t>FIJACIÓN DE LOS NIVELES DE PENETRACIÓN DE LAS EERR PARA CORTO, MEDIANO Y LARGO PLAZO</a:t>
          </a:r>
          <a:endParaRPr lang="es-DO" sz="2400" dirty="0">
            <a:latin typeface="Trebuchet MS" panose="020B0603020202020204" pitchFamily="34" charset="0"/>
          </a:endParaRPr>
        </a:p>
      </dgm:t>
    </dgm:pt>
    <dgm:pt modelId="{BCAAF8D1-58F3-4A85-A204-AE2144FF5DF4}" type="parTrans" cxnId="{44BE500A-1155-490E-887D-86D6EF4FB5C5}">
      <dgm:prSet/>
      <dgm:spPr/>
      <dgm:t>
        <a:bodyPr/>
        <a:lstStyle/>
        <a:p>
          <a:endParaRPr lang="es-DO"/>
        </a:p>
      </dgm:t>
    </dgm:pt>
    <dgm:pt modelId="{19909008-A61D-44A8-82D7-DDC6F1A34F56}" type="sibTrans" cxnId="{44BE500A-1155-490E-887D-86D6EF4FB5C5}">
      <dgm:prSet/>
      <dgm:spPr>
        <a:solidFill>
          <a:srgbClr val="00B050">
            <a:alpha val="90000"/>
          </a:srgbClr>
        </a:solidFill>
      </dgm:spPr>
      <dgm:t>
        <a:bodyPr/>
        <a:lstStyle/>
        <a:p>
          <a:endParaRPr lang="es-DO"/>
        </a:p>
      </dgm:t>
    </dgm:pt>
    <dgm:pt modelId="{F5618773-6242-4EF3-8419-76D87FF694D0}">
      <dgm:prSet phldrT="[Texto]" custT="1"/>
      <dgm:spPr/>
      <dgm:t>
        <a:bodyPr/>
        <a:lstStyle/>
        <a:p>
          <a:r>
            <a:rPr lang="es-DO" sz="2400" dirty="0" smtClean="0">
              <a:latin typeface="Trebuchet MS" panose="020B0603020202020204" pitchFamily="34" charset="0"/>
            </a:rPr>
            <a:t>REFORZAMIENTO DE LA INFRAESTRUCTURA DE TRANSMISIÓN</a:t>
          </a:r>
        </a:p>
      </dgm:t>
    </dgm:pt>
    <dgm:pt modelId="{059495B8-0C3F-4B79-B7A5-B201844179C3}" type="parTrans" cxnId="{9F803229-1A5F-42DD-A12F-8381917D8067}">
      <dgm:prSet/>
      <dgm:spPr/>
      <dgm:t>
        <a:bodyPr/>
        <a:lstStyle/>
        <a:p>
          <a:endParaRPr lang="es-DO"/>
        </a:p>
      </dgm:t>
    </dgm:pt>
    <dgm:pt modelId="{A2A79F74-AA26-490E-B2BD-3B8C1B077632}" type="sibTrans" cxnId="{9F803229-1A5F-42DD-A12F-8381917D8067}">
      <dgm:prSet/>
      <dgm:spPr/>
      <dgm:t>
        <a:bodyPr/>
        <a:lstStyle/>
        <a:p>
          <a:endParaRPr lang="es-DO"/>
        </a:p>
      </dgm:t>
    </dgm:pt>
    <dgm:pt modelId="{50BEDACB-8754-4ACF-9680-AA42F4D5A8BC}" type="pres">
      <dgm:prSet presAssocID="{55725DCE-79B1-4B51-AD31-F98057EA73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E2A73-FBB2-4FC6-93D8-08CD924C67F2}" type="pres">
      <dgm:prSet presAssocID="{55725DCE-79B1-4B51-AD31-F98057EA7392}" presName="dummyMaxCanvas" presStyleCnt="0">
        <dgm:presLayoutVars/>
      </dgm:prSet>
      <dgm:spPr/>
      <dgm:t>
        <a:bodyPr/>
        <a:lstStyle/>
        <a:p>
          <a:endParaRPr lang="es-DO"/>
        </a:p>
      </dgm:t>
    </dgm:pt>
    <dgm:pt modelId="{7E4684C3-CCD7-4833-B703-7D4122BA8399}" type="pres">
      <dgm:prSet presAssocID="{55725DCE-79B1-4B51-AD31-F98057EA739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53F52B7F-B50D-4F7E-832C-20988705E83E}" type="pres">
      <dgm:prSet presAssocID="{55725DCE-79B1-4B51-AD31-F98057EA739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41B26DE1-3209-4AA5-B23B-19CAC71A1B57}" type="pres">
      <dgm:prSet presAssocID="{55725DCE-79B1-4B51-AD31-F98057EA739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9FF291D6-98F1-4AC2-B808-2DD3049CD1B3}" type="pres">
      <dgm:prSet presAssocID="{55725DCE-79B1-4B51-AD31-F98057EA739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EDE03-05AD-44F6-8879-2566F6730FD2}" type="pres">
      <dgm:prSet presAssocID="{55725DCE-79B1-4B51-AD31-F98057EA739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520CB-F1C4-41F8-8DEA-0D72B0C830EE}" type="pres">
      <dgm:prSet presAssocID="{55725DCE-79B1-4B51-AD31-F98057EA73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E562E16E-FD2B-4F68-804A-AF018A3175E9}" type="pres">
      <dgm:prSet presAssocID="{55725DCE-79B1-4B51-AD31-F98057EA73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  <dgm:pt modelId="{C7AF6BA3-582E-4BF4-A7A5-392E83FE32CC}" type="pres">
      <dgm:prSet presAssocID="{55725DCE-79B1-4B51-AD31-F98057EA73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C87EA185-E0CD-4375-A1BA-CB55FF9C8D2A}" type="presOf" srcId="{D12853A3-B3DF-4B33-8958-5FCB3C4E676F}" destId="{9FF291D6-98F1-4AC2-B808-2DD3049CD1B3}" srcOrd="0" destOrd="0" presId="urn:microsoft.com/office/officeart/2005/8/layout/vProcess5"/>
    <dgm:cxn modelId="{518D7CA6-294F-4873-AC5E-94951112ACD5}" type="presOf" srcId="{19909008-A61D-44A8-82D7-DDC6F1A34F56}" destId="{3B7EDE03-05AD-44F6-8879-2566F6730FD2}" srcOrd="0" destOrd="0" presId="urn:microsoft.com/office/officeart/2005/8/layout/vProcess5"/>
    <dgm:cxn modelId="{22990E85-3FA7-47C4-A9CB-10DE23CF8074}" type="presOf" srcId="{95752F6D-A782-4B01-8296-535A6B7E47B0}" destId="{7E4684C3-CCD7-4833-B703-7D4122BA8399}" srcOrd="0" destOrd="0" presId="urn:microsoft.com/office/officeart/2005/8/layout/vProcess5"/>
    <dgm:cxn modelId="{BF6935C5-52F7-412C-8847-0308BB84390D}" type="presOf" srcId="{B969CFA0-C402-401E-9221-CEF74BB3A102}" destId="{53F52B7F-B50D-4F7E-832C-20988705E83E}" srcOrd="0" destOrd="0" presId="urn:microsoft.com/office/officeart/2005/8/layout/vProcess5"/>
    <dgm:cxn modelId="{F86A54C8-DBE2-4CC2-B59C-A3C788A127AA}" srcId="{55725DCE-79B1-4B51-AD31-F98057EA7392}" destId="{95752F6D-A782-4B01-8296-535A6B7E47B0}" srcOrd="0" destOrd="0" parTransId="{4B15FCF4-A26F-4202-BE50-7DBB438D9875}" sibTransId="{D12853A3-B3DF-4B33-8958-5FCB3C4E676F}"/>
    <dgm:cxn modelId="{44BE500A-1155-490E-887D-86D6EF4FB5C5}" srcId="{55725DCE-79B1-4B51-AD31-F98057EA7392}" destId="{B969CFA0-C402-401E-9221-CEF74BB3A102}" srcOrd="1" destOrd="0" parTransId="{BCAAF8D1-58F3-4A85-A204-AE2144FF5DF4}" sibTransId="{19909008-A61D-44A8-82D7-DDC6F1A34F56}"/>
    <dgm:cxn modelId="{3E26643B-A8DE-4E10-BBF1-E5DF3D9FB504}" type="presOf" srcId="{95752F6D-A782-4B01-8296-535A6B7E47B0}" destId="{38C520CB-F1C4-41F8-8DEA-0D72B0C830EE}" srcOrd="1" destOrd="0" presId="urn:microsoft.com/office/officeart/2005/8/layout/vProcess5"/>
    <dgm:cxn modelId="{3F53C802-A0BE-48E3-B862-3C9C0FADFF69}" type="presOf" srcId="{55725DCE-79B1-4B51-AD31-F98057EA7392}" destId="{50BEDACB-8754-4ACF-9680-AA42F4D5A8BC}" srcOrd="0" destOrd="0" presId="urn:microsoft.com/office/officeart/2005/8/layout/vProcess5"/>
    <dgm:cxn modelId="{58426723-7959-4240-9885-E4B8BE6647F1}" type="presOf" srcId="{B969CFA0-C402-401E-9221-CEF74BB3A102}" destId="{E562E16E-FD2B-4F68-804A-AF018A3175E9}" srcOrd="1" destOrd="0" presId="urn:microsoft.com/office/officeart/2005/8/layout/vProcess5"/>
    <dgm:cxn modelId="{CC55AE00-DDC5-4FB4-8BE6-3807FD6C8139}" type="presOf" srcId="{F5618773-6242-4EF3-8419-76D87FF694D0}" destId="{C7AF6BA3-582E-4BF4-A7A5-392E83FE32CC}" srcOrd="1" destOrd="0" presId="urn:microsoft.com/office/officeart/2005/8/layout/vProcess5"/>
    <dgm:cxn modelId="{A3F317F5-50E2-4E06-B8F1-ED8ECB8F4F0E}" type="presOf" srcId="{F5618773-6242-4EF3-8419-76D87FF694D0}" destId="{41B26DE1-3209-4AA5-B23B-19CAC71A1B57}" srcOrd="0" destOrd="0" presId="urn:microsoft.com/office/officeart/2005/8/layout/vProcess5"/>
    <dgm:cxn modelId="{9F803229-1A5F-42DD-A12F-8381917D8067}" srcId="{55725DCE-79B1-4B51-AD31-F98057EA7392}" destId="{F5618773-6242-4EF3-8419-76D87FF694D0}" srcOrd="2" destOrd="0" parTransId="{059495B8-0C3F-4B79-B7A5-B201844179C3}" sibTransId="{A2A79F74-AA26-490E-B2BD-3B8C1B077632}"/>
    <dgm:cxn modelId="{5EC63033-F985-4A5C-9880-F6BC1E26ED8A}" type="presParOf" srcId="{50BEDACB-8754-4ACF-9680-AA42F4D5A8BC}" destId="{F7CE2A73-FBB2-4FC6-93D8-08CD924C67F2}" srcOrd="0" destOrd="0" presId="urn:microsoft.com/office/officeart/2005/8/layout/vProcess5"/>
    <dgm:cxn modelId="{1E0E94C4-4FE9-4615-B3EA-8B2BEE12C1D9}" type="presParOf" srcId="{50BEDACB-8754-4ACF-9680-AA42F4D5A8BC}" destId="{7E4684C3-CCD7-4833-B703-7D4122BA8399}" srcOrd="1" destOrd="0" presId="urn:microsoft.com/office/officeart/2005/8/layout/vProcess5"/>
    <dgm:cxn modelId="{D072088A-E3DF-49B5-AFDC-78934EA90083}" type="presParOf" srcId="{50BEDACB-8754-4ACF-9680-AA42F4D5A8BC}" destId="{53F52B7F-B50D-4F7E-832C-20988705E83E}" srcOrd="2" destOrd="0" presId="urn:microsoft.com/office/officeart/2005/8/layout/vProcess5"/>
    <dgm:cxn modelId="{56A9BF2C-57A0-48DC-8548-EF642664455E}" type="presParOf" srcId="{50BEDACB-8754-4ACF-9680-AA42F4D5A8BC}" destId="{41B26DE1-3209-4AA5-B23B-19CAC71A1B57}" srcOrd="3" destOrd="0" presId="urn:microsoft.com/office/officeart/2005/8/layout/vProcess5"/>
    <dgm:cxn modelId="{0362FA65-EE5E-418B-83C0-C7ABD3164DDD}" type="presParOf" srcId="{50BEDACB-8754-4ACF-9680-AA42F4D5A8BC}" destId="{9FF291D6-98F1-4AC2-B808-2DD3049CD1B3}" srcOrd="4" destOrd="0" presId="urn:microsoft.com/office/officeart/2005/8/layout/vProcess5"/>
    <dgm:cxn modelId="{BAF82A60-A64B-4531-9A8F-9C881ADA5C08}" type="presParOf" srcId="{50BEDACB-8754-4ACF-9680-AA42F4D5A8BC}" destId="{3B7EDE03-05AD-44F6-8879-2566F6730FD2}" srcOrd="5" destOrd="0" presId="urn:microsoft.com/office/officeart/2005/8/layout/vProcess5"/>
    <dgm:cxn modelId="{76596B77-102A-4ED2-97DD-67C2A40F604D}" type="presParOf" srcId="{50BEDACB-8754-4ACF-9680-AA42F4D5A8BC}" destId="{38C520CB-F1C4-41F8-8DEA-0D72B0C830EE}" srcOrd="6" destOrd="0" presId="urn:microsoft.com/office/officeart/2005/8/layout/vProcess5"/>
    <dgm:cxn modelId="{3C4C3AD8-40C5-41EE-B678-03CF5193AC5E}" type="presParOf" srcId="{50BEDACB-8754-4ACF-9680-AA42F4D5A8BC}" destId="{E562E16E-FD2B-4F68-804A-AF018A3175E9}" srcOrd="7" destOrd="0" presId="urn:microsoft.com/office/officeart/2005/8/layout/vProcess5"/>
    <dgm:cxn modelId="{DA01FB01-164E-4A64-B011-15805B430292}" type="presParOf" srcId="{50BEDACB-8754-4ACF-9680-AA42F4D5A8BC}" destId="{C7AF6BA3-582E-4BF4-A7A5-392E83FE32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E09D3-BCDF-45FC-A8EE-4F5F9D007371}">
      <dsp:nvSpPr>
        <dsp:cNvPr id="0" name=""/>
        <dsp:cNvSpPr/>
      </dsp:nvSpPr>
      <dsp:spPr>
        <a:xfrm>
          <a:off x="0" y="40516"/>
          <a:ext cx="8407847" cy="13689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000" b="1" kern="1200" dirty="0" smtClean="0">
              <a:latin typeface="Trebuchet MS" panose="020B0603020202020204" pitchFamily="34" charset="0"/>
            </a:rPr>
            <a:t>LAS LÍNEAS POLÍTICAS DERIVAN DE LA CONSTITUCION DOMINICANA, LEY DE ESTRATEGIA NACIONAL DE DESARROLLO, LEY GENERAL DE ELECTRICIDAD Y LEY DE INCENTIVOS PARA EL USO DE FUENTES RENOVABLES.</a:t>
          </a:r>
          <a:endParaRPr lang="es-ES" sz="2000" kern="1200" dirty="0">
            <a:latin typeface="Trebuchet MS" panose="020B0603020202020204" pitchFamily="34" charset="0"/>
          </a:endParaRPr>
        </a:p>
      </dsp:txBody>
      <dsp:txXfrm>
        <a:off x="66824" y="107340"/>
        <a:ext cx="8274199" cy="1235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642C8-4E5C-490F-879A-2830BBD57EFD}">
      <dsp:nvSpPr>
        <dsp:cNvPr id="0" name=""/>
        <dsp:cNvSpPr/>
      </dsp:nvSpPr>
      <dsp:spPr>
        <a:xfrm>
          <a:off x="6096873" y="119779"/>
          <a:ext cx="2937398" cy="9020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Trebuchet MS" panose="020B0603020202020204" pitchFamily="34" charset="0"/>
            </a:rPr>
            <a:t>LEY NO. 01-12</a:t>
          </a:r>
          <a:endParaRPr lang="es-ES" sz="2600" kern="1200" dirty="0">
            <a:latin typeface="Trebuchet MS" panose="020B0603020202020204" pitchFamily="34" charset="0"/>
          </a:endParaRPr>
        </a:p>
      </dsp:txBody>
      <dsp:txXfrm>
        <a:off x="6096873" y="119779"/>
        <a:ext cx="2937398" cy="902004"/>
      </dsp:txXfrm>
    </dsp:sp>
    <dsp:sp modelId="{4D75925F-EB71-4EC6-80F4-9C0D9B383B32}">
      <dsp:nvSpPr>
        <dsp:cNvPr id="0" name=""/>
        <dsp:cNvSpPr/>
      </dsp:nvSpPr>
      <dsp:spPr>
        <a:xfrm>
          <a:off x="6108633" y="983165"/>
          <a:ext cx="2902649" cy="25024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i="0" kern="1200" dirty="0" smtClean="0">
              <a:latin typeface="Trebuchet MS" panose="020B0603020202020204" pitchFamily="34" charset="0"/>
            </a:rPr>
            <a:t>ASEGURAR UN SUMINISTRO CONFIABLE DE ELECTRICIDAD, A PRECIOS COMPETITIVOS Y EN CONDICIONES DE SOSTENIBILIDAD FINANCIERA Y AMBIENTAL.</a:t>
          </a:r>
          <a:endParaRPr lang="es-ES" sz="1600" i="0" kern="1200" dirty="0">
            <a:latin typeface="Trebuchet MS" panose="020B0603020202020204" pitchFamily="34" charset="0"/>
          </a:endParaRPr>
        </a:p>
      </dsp:txBody>
      <dsp:txXfrm>
        <a:off x="6108633" y="983165"/>
        <a:ext cx="2902649" cy="2502410"/>
      </dsp:txXfrm>
    </dsp:sp>
    <dsp:sp modelId="{0378766B-A367-1347-9F75-A9116D374445}">
      <dsp:nvSpPr>
        <dsp:cNvPr id="0" name=""/>
        <dsp:cNvSpPr/>
      </dsp:nvSpPr>
      <dsp:spPr>
        <a:xfrm>
          <a:off x="62443" y="119779"/>
          <a:ext cx="2767506" cy="902004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Trebuchet MS" panose="020B0603020202020204" pitchFamily="34" charset="0"/>
            </a:rPr>
            <a:t>LEY NO. 125-01</a:t>
          </a:r>
          <a:endParaRPr lang="es-ES" sz="2600" kern="1200" dirty="0">
            <a:latin typeface="Trebuchet MS" panose="020B0603020202020204" pitchFamily="34" charset="0"/>
          </a:endParaRPr>
        </a:p>
      </dsp:txBody>
      <dsp:txXfrm>
        <a:off x="62443" y="119779"/>
        <a:ext cx="2767506" cy="902004"/>
      </dsp:txXfrm>
    </dsp:sp>
    <dsp:sp modelId="{9C0FFB06-6655-BF4F-8F85-54E1276FA849}">
      <dsp:nvSpPr>
        <dsp:cNvPr id="0" name=""/>
        <dsp:cNvSpPr/>
      </dsp:nvSpPr>
      <dsp:spPr>
        <a:xfrm>
          <a:off x="59861" y="1022829"/>
          <a:ext cx="2756704" cy="2502410"/>
        </a:xfrm>
        <a:prstGeom prst="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rebuchet MS" panose="020B0603020202020204" pitchFamily="34" charset="0"/>
            </a:rPr>
            <a:t>PROMOVER Y GARANTIZAR LA OFERTA OPORTUNA</a:t>
          </a:r>
          <a:endParaRPr lang="es-ES" sz="1600" kern="1200" dirty="0">
            <a:latin typeface="Trebuchet MS" panose="020B0603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Trebuchet MS" panose="020B0603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rebuchet MS" panose="020B0603020202020204" pitchFamily="34" charset="0"/>
            </a:rPr>
            <a:t>PROMOCIÓN INVERSIÓN PRIVADA</a:t>
          </a:r>
          <a:endParaRPr lang="es-ES" sz="1600" kern="1200" dirty="0">
            <a:latin typeface="Trebuchet MS" panose="020B0603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rebuchet MS" panose="020B0603020202020204" pitchFamily="34" charset="0"/>
            </a:rPr>
            <a:t>PROMOCIÓN COMPETENCIA</a:t>
          </a:r>
          <a:endParaRPr lang="es-ES" sz="1600" kern="1200" dirty="0">
            <a:latin typeface="Trebuchet MS" panose="020B0603020202020204" pitchFamily="34" charset="0"/>
          </a:endParaRPr>
        </a:p>
      </dsp:txBody>
      <dsp:txXfrm>
        <a:off x="59861" y="1022829"/>
        <a:ext cx="2756704" cy="2502410"/>
      </dsp:txXfrm>
    </dsp:sp>
    <dsp:sp modelId="{CA87AB81-05E9-4268-8047-8528F4E7196A}">
      <dsp:nvSpPr>
        <dsp:cNvPr id="0" name=""/>
        <dsp:cNvSpPr/>
      </dsp:nvSpPr>
      <dsp:spPr>
        <a:xfrm>
          <a:off x="3084923" y="119779"/>
          <a:ext cx="2825685" cy="902004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Trebuchet MS" panose="020B0603020202020204" pitchFamily="34" charset="0"/>
            </a:rPr>
            <a:t>LEY NO. 57-07</a:t>
          </a:r>
          <a:endParaRPr lang="es-ES" sz="2600" kern="1200" dirty="0">
            <a:latin typeface="Trebuchet MS" panose="020B0603020202020204" pitchFamily="34" charset="0"/>
          </a:endParaRPr>
        </a:p>
      </dsp:txBody>
      <dsp:txXfrm>
        <a:off x="3084923" y="119779"/>
        <a:ext cx="2825685" cy="902004"/>
      </dsp:txXfrm>
    </dsp:sp>
    <dsp:sp modelId="{898118D0-3744-483D-BD7D-E1D16A7E4AE4}">
      <dsp:nvSpPr>
        <dsp:cNvPr id="0" name=""/>
        <dsp:cNvSpPr/>
      </dsp:nvSpPr>
      <dsp:spPr>
        <a:xfrm>
          <a:off x="3066759" y="1022829"/>
          <a:ext cx="2818672" cy="2502410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rebuchet MS" panose="020B0603020202020204" pitchFamily="34" charset="0"/>
            </a:rPr>
            <a:t>PROMOVER EL USO DE FUENTES RENOVABLES DE ENERGÍA</a:t>
          </a:r>
          <a:endParaRPr lang="es-ES" sz="1600" kern="1200" dirty="0">
            <a:latin typeface="Trebuchet MS" panose="020B0603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>
            <a:latin typeface="Trebuchet MS" panose="020B0603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Trebuchet MS" panose="020B0603020202020204" pitchFamily="34" charset="0"/>
            </a:rPr>
            <a:t>CUBRIR EL </a:t>
          </a:r>
          <a:r>
            <a:rPr lang="es-ES" sz="2000" b="1" kern="1200" dirty="0" smtClean="0">
              <a:solidFill>
                <a:srgbClr val="FF0000"/>
              </a:solidFill>
              <a:latin typeface="Trebuchet MS" panose="020B0603020202020204" pitchFamily="34" charset="0"/>
            </a:rPr>
            <a:t>25%</a:t>
          </a:r>
          <a:r>
            <a:rPr lang="es-ES" sz="1600" kern="1200" dirty="0" smtClean="0">
              <a:latin typeface="Trebuchet MS" panose="020B0603020202020204" pitchFamily="34" charset="0"/>
            </a:rPr>
            <a:t> DE LAS NECESIDADES DE ENERGÍA ELÉCTRICA POR FUENTES RENOVABLES</a:t>
          </a:r>
          <a:endParaRPr lang="es-ES" sz="1600" kern="1200" dirty="0">
            <a:latin typeface="Trebuchet MS" panose="020B0603020202020204" pitchFamily="34" charset="0"/>
          </a:endParaRPr>
        </a:p>
      </dsp:txBody>
      <dsp:txXfrm>
        <a:off x="3066759" y="1022829"/>
        <a:ext cx="2818672" cy="250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B78D6-58EB-4A5A-A7AB-2CC5474C0EA1}">
      <dsp:nvSpPr>
        <dsp:cNvPr id="0" name=""/>
        <dsp:cNvSpPr/>
      </dsp:nvSpPr>
      <dsp:spPr>
        <a:xfrm>
          <a:off x="1597602" y="-46938"/>
          <a:ext cx="5566323" cy="5566323"/>
        </a:xfrm>
        <a:prstGeom prst="circularArrow">
          <a:avLst>
            <a:gd name="adj1" fmla="val 5544"/>
            <a:gd name="adj2" fmla="val 330680"/>
            <a:gd name="adj3" fmla="val 14633712"/>
            <a:gd name="adj4" fmla="val 16883049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29BB3-59E0-4BAD-997E-74C097E7191A}">
      <dsp:nvSpPr>
        <dsp:cNvPr id="0" name=""/>
        <dsp:cNvSpPr/>
      </dsp:nvSpPr>
      <dsp:spPr>
        <a:xfrm>
          <a:off x="3587178" y="1816"/>
          <a:ext cx="1587171" cy="793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CONSTITUCION DOMINICANA</a:t>
          </a:r>
          <a:endParaRPr lang="es-ES" sz="1700" kern="1200" dirty="0"/>
        </a:p>
      </dsp:txBody>
      <dsp:txXfrm>
        <a:off x="3625918" y="40556"/>
        <a:ext cx="1509691" cy="716105"/>
      </dsp:txXfrm>
    </dsp:sp>
    <dsp:sp modelId="{6FDFD461-8236-4773-9AD2-B085C8DF3189}">
      <dsp:nvSpPr>
        <dsp:cNvPr id="0" name=""/>
        <dsp:cNvSpPr/>
      </dsp:nvSpPr>
      <dsp:spPr>
        <a:xfrm>
          <a:off x="5265636" y="697056"/>
          <a:ext cx="1587171" cy="7935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125-01</a:t>
          </a:r>
          <a:endParaRPr lang="es-ES" sz="1700" kern="1200" dirty="0"/>
        </a:p>
      </dsp:txBody>
      <dsp:txXfrm>
        <a:off x="5304376" y="735796"/>
        <a:ext cx="1509691" cy="716105"/>
      </dsp:txXfrm>
    </dsp:sp>
    <dsp:sp modelId="{1A6B3069-08F4-4177-BDAD-95B60B54B0FC}">
      <dsp:nvSpPr>
        <dsp:cNvPr id="0" name=""/>
        <dsp:cNvSpPr/>
      </dsp:nvSpPr>
      <dsp:spPr>
        <a:xfrm>
          <a:off x="5960877" y="2375515"/>
          <a:ext cx="1587171" cy="7935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57-07</a:t>
          </a:r>
          <a:endParaRPr lang="es-ES" sz="1700" kern="1200" dirty="0"/>
        </a:p>
      </dsp:txBody>
      <dsp:txXfrm>
        <a:off x="5999617" y="2414255"/>
        <a:ext cx="1509691" cy="716105"/>
      </dsp:txXfrm>
    </dsp:sp>
    <dsp:sp modelId="{1BE71B33-B4D9-4C3F-B050-7ABD8EA7B480}">
      <dsp:nvSpPr>
        <dsp:cNvPr id="0" name=""/>
        <dsp:cNvSpPr/>
      </dsp:nvSpPr>
      <dsp:spPr>
        <a:xfrm>
          <a:off x="5503944" y="3759762"/>
          <a:ext cx="1587171" cy="793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100-13</a:t>
          </a:r>
          <a:endParaRPr lang="es-ES" sz="1700" kern="1200" dirty="0"/>
        </a:p>
      </dsp:txBody>
      <dsp:txXfrm>
        <a:off x="5542684" y="3798502"/>
        <a:ext cx="1509691" cy="716105"/>
      </dsp:txXfrm>
    </dsp:sp>
    <dsp:sp modelId="{53EB3A7A-E607-4506-A76D-542DDBE2A703}">
      <dsp:nvSpPr>
        <dsp:cNvPr id="0" name=""/>
        <dsp:cNvSpPr/>
      </dsp:nvSpPr>
      <dsp:spPr>
        <a:xfrm>
          <a:off x="3816418" y="4751030"/>
          <a:ext cx="1587171" cy="7935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103-13</a:t>
          </a:r>
          <a:endParaRPr lang="es-ES" sz="1700" kern="1200" dirty="0"/>
        </a:p>
      </dsp:txBody>
      <dsp:txXfrm>
        <a:off x="3855158" y="4789770"/>
        <a:ext cx="1509691" cy="716105"/>
      </dsp:txXfrm>
    </dsp:sp>
    <dsp:sp modelId="{7E1E59E6-F752-4AEE-B18F-17DEAAF0C560}">
      <dsp:nvSpPr>
        <dsp:cNvPr id="0" name=""/>
        <dsp:cNvSpPr/>
      </dsp:nvSpPr>
      <dsp:spPr>
        <a:xfrm>
          <a:off x="1977233" y="3886296"/>
          <a:ext cx="1587171" cy="7935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112-00</a:t>
          </a:r>
          <a:endParaRPr lang="es-ES" sz="1700" kern="1200" dirty="0"/>
        </a:p>
      </dsp:txBody>
      <dsp:txXfrm>
        <a:off x="2015973" y="3925036"/>
        <a:ext cx="1509691" cy="716105"/>
      </dsp:txXfrm>
    </dsp:sp>
    <dsp:sp modelId="{EEA5A2C6-CC2E-4221-8AA9-470CDD77964C}">
      <dsp:nvSpPr>
        <dsp:cNvPr id="0" name=""/>
        <dsp:cNvSpPr/>
      </dsp:nvSpPr>
      <dsp:spPr>
        <a:xfrm>
          <a:off x="1213479" y="2375515"/>
          <a:ext cx="1587171" cy="7935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64-00</a:t>
          </a:r>
          <a:endParaRPr lang="es-ES" sz="1700" kern="1200" dirty="0"/>
        </a:p>
      </dsp:txBody>
      <dsp:txXfrm>
        <a:off x="1252219" y="2414255"/>
        <a:ext cx="1509691" cy="716105"/>
      </dsp:txXfrm>
    </dsp:sp>
    <dsp:sp modelId="{3E2082E4-CFC6-4CED-BC60-EF2E2ECA6DE6}">
      <dsp:nvSpPr>
        <dsp:cNvPr id="0" name=""/>
        <dsp:cNvSpPr/>
      </dsp:nvSpPr>
      <dsp:spPr>
        <a:xfrm>
          <a:off x="1908719" y="697056"/>
          <a:ext cx="1587171" cy="7935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1-12</a:t>
          </a:r>
          <a:endParaRPr lang="es-ES" sz="1700" kern="1200" dirty="0"/>
        </a:p>
      </dsp:txBody>
      <dsp:txXfrm>
        <a:off x="1947459" y="735796"/>
        <a:ext cx="1509691" cy="716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ACBED-950A-4D00-A829-8AEB9F601CD4}">
      <dsp:nvSpPr>
        <dsp:cNvPr id="0" name=""/>
        <dsp:cNvSpPr/>
      </dsp:nvSpPr>
      <dsp:spPr>
        <a:xfrm rot="5400000">
          <a:off x="4987516" y="-1613308"/>
          <a:ext cx="1882699" cy="55801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616 MW HIDRO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183.4 MW EÓLICO – ZONA SUR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50 MW EÓLICO –  ZONA NORTE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30 MW SOLAR – ZONA ESTE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58 MW SOLAR – ZONA NORTE 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30 MW BIOMASA – ZONA ESTE</a:t>
          </a:r>
          <a:endParaRPr lang="es-ES" sz="1800" kern="1200" dirty="0">
            <a:latin typeface="Trebuchet MS" panose="020B0603020202020204" pitchFamily="34" charset="0"/>
          </a:endParaRPr>
        </a:p>
      </dsp:txBody>
      <dsp:txXfrm rot="-5400000">
        <a:off x="3138811" y="327303"/>
        <a:ext cx="5488203" cy="1698887"/>
      </dsp:txXfrm>
    </dsp:sp>
    <dsp:sp modelId="{3E46A392-186A-4251-ABC4-28FE7586720D}">
      <dsp:nvSpPr>
        <dsp:cNvPr id="0" name=""/>
        <dsp:cNvSpPr/>
      </dsp:nvSpPr>
      <dsp:spPr>
        <a:xfrm>
          <a:off x="0" y="58"/>
          <a:ext cx="3138811" cy="2353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rebuchet MS" panose="020B0603020202020204" pitchFamily="34" charset="0"/>
            </a:rPr>
            <a:t>ESCALA COMERCIAL: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rebuchet MS" panose="020B0603020202020204" pitchFamily="34" charset="0"/>
            </a:rPr>
            <a:t>967.4 MW</a:t>
          </a:r>
          <a:endParaRPr lang="es-ES" sz="2000" b="1" kern="1200" dirty="0">
            <a:latin typeface="Trebuchet MS" panose="020B0603020202020204" pitchFamily="34" charset="0"/>
          </a:endParaRPr>
        </a:p>
      </dsp:txBody>
      <dsp:txXfrm>
        <a:off x="114882" y="114940"/>
        <a:ext cx="2909047" cy="2123610"/>
      </dsp:txXfrm>
    </dsp:sp>
    <dsp:sp modelId="{AE38043E-1285-4D3E-B222-7D06424A78F3}">
      <dsp:nvSpPr>
        <dsp:cNvPr id="0" name=""/>
        <dsp:cNvSpPr/>
      </dsp:nvSpPr>
      <dsp:spPr>
        <a:xfrm rot="5400000">
          <a:off x="4987516" y="857735"/>
          <a:ext cx="1882699" cy="55801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100.4 MW SOLAR ROOFTOP (PROGRAMA MEDICIÓN NETA)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15.5 MW SOLAR ROOFTOP (FUERA MEDICIÓN NETA)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2.4 MW (MICRO HIDRO Y BIODIGESTORES)</a:t>
          </a:r>
          <a:endParaRPr lang="es-ES" sz="1800" kern="1200" dirty="0">
            <a:latin typeface="Trebuchet MS" panose="020B0603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Trebuchet MS" panose="020B0603020202020204" pitchFamily="34" charset="0"/>
            </a:rPr>
            <a:t>2 MW BIOMASA </a:t>
          </a:r>
          <a:endParaRPr lang="es-ES" sz="1800" kern="1200" dirty="0">
            <a:latin typeface="Trebuchet MS" panose="020B0603020202020204" pitchFamily="34" charset="0"/>
          </a:endParaRPr>
        </a:p>
      </dsp:txBody>
      <dsp:txXfrm rot="-5400000">
        <a:off x="3138811" y="2798346"/>
        <a:ext cx="5488203" cy="1698887"/>
      </dsp:txXfrm>
    </dsp:sp>
    <dsp:sp modelId="{71F1AB26-495D-4816-AAE9-E0CC54857E2D}">
      <dsp:nvSpPr>
        <dsp:cNvPr id="0" name=""/>
        <dsp:cNvSpPr/>
      </dsp:nvSpPr>
      <dsp:spPr>
        <a:xfrm>
          <a:off x="0" y="2471102"/>
          <a:ext cx="3138811" cy="23533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rebuchet MS" panose="020B0603020202020204" pitchFamily="34" charset="0"/>
            </a:rPr>
            <a:t>INICIATIVAS DE AUTOPRODUCCIÓN: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rebuchet MS" panose="020B0603020202020204" pitchFamily="34" charset="0"/>
            </a:rPr>
            <a:t>120.3 MW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latin typeface="Trebuchet MS" panose="020B0603020202020204" pitchFamily="34" charset="0"/>
          </a:endParaRPr>
        </a:p>
      </dsp:txBody>
      <dsp:txXfrm>
        <a:off x="114882" y="2585984"/>
        <a:ext cx="2909047" cy="21236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F10EC-F352-4C36-A3A1-E42AC652036E}">
      <dsp:nvSpPr>
        <dsp:cNvPr id="0" name=""/>
        <dsp:cNvSpPr/>
      </dsp:nvSpPr>
      <dsp:spPr>
        <a:xfrm>
          <a:off x="0" y="0"/>
          <a:ext cx="8055275" cy="702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>
              <a:latin typeface="Trebuchet MS" panose="020B0603020202020204" pitchFamily="34" charset="0"/>
            </a:rPr>
            <a:t>APROX. 9% MATRIZ DE GENERACIÓN ER</a:t>
          </a:r>
          <a:endParaRPr lang="es-ES" sz="3000" kern="1200" dirty="0">
            <a:latin typeface="Trebuchet MS" panose="020B0603020202020204" pitchFamily="34" charset="0"/>
          </a:endParaRPr>
        </a:p>
      </dsp:txBody>
      <dsp:txXfrm>
        <a:off x="34269" y="34269"/>
        <a:ext cx="7986737" cy="6334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C620E-806D-44E6-A710-F58CFB1818EF}">
      <dsp:nvSpPr>
        <dsp:cNvPr id="0" name=""/>
        <dsp:cNvSpPr/>
      </dsp:nvSpPr>
      <dsp:spPr>
        <a:xfrm>
          <a:off x="3194319" y="2941050"/>
          <a:ext cx="2180312" cy="218031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300" kern="1200" dirty="0" smtClean="0"/>
            <a:t>REVISIÓN NORMATIVA</a:t>
          </a:r>
          <a:endParaRPr lang="es-DO" sz="2300" kern="1200" dirty="0"/>
        </a:p>
      </dsp:txBody>
      <dsp:txXfrm>
        <a:off x="3513618" y="3260349"/>
        <a:ext cx="1541714" cy="1541714"/>
      </dsp:txXfrm>
    </dsp:sp>
    <dsp:sp modelId="{A6038D3D-C4CF-48BA-A545-6B851DE8EB93}">
      <dsp:nvSpPr>
        <dsp:cNvPr id="0" name=""/>
        <dsp:cNvSpPr/>
      </dsp:nvSpPr>
      <dsp:spPr>
        <a:xfrm rot="10800000">
          <a:off x="1083682" y="3720512"/>
          <a:ext cx="1994551" cy="62138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A8846-1967-483C-BF55-07CEBD598154}">
      <dsp:nvSpPr>
        <dsp:cNvPr id="0" name=""/>
        <dsp:cNvSpPr/>
      </dsp:nvSpPr>
      <dsp:spPr>
        <a:xfrm>
          <a:off x="48034" y="3202688"/>
          <a:ext cx="2071297" cy="1657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800" kern="1200" dirty="0" smtClean="0"/>
            <a:t>REGULACIÓN PARA INFRAESTRUCTURA DE MEDICIÓN AVANZADA</a:t>
          </a:r>
          <a:endParaRPr lang="es-DO" sz="1800" kern="1200" dirty="0"/>
        </a:p>
      </dsp:txBody>
      <dsp:txXfrm>
        <a:off x="96567" y="3251221"/>
        <a:ext cx="1974231" cy="1559971"/>
      </dsp:txXfrm>
    </dsp:sp>
    <dsp:sp modelId="{AB9752C7-5BA7-4783-A2D4-E2CD45BDC2EF}">
      <dsp:nvSpPr>
        <dsp:cNvPr id="0" name=""/>
        <dsp:cNvSpPr/>
      </dsp:nvSpPr>
      <dsp:spPr>
        <a:xfrm rot="13500000">
          <a:off x="1729078" y="2162390"/>
          <a:ext cx="1994551" cy="62138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F12D-A566-4C9A-B03D-0406A24B594A}">
      <dsp:nvSpPr>
        <dsp:cNvPr id="0" name=""/>
        <dsp:cNvSpPr/>
      </dsp:nvSpPr>
      <dsp:spPr>
        <a:xfrm>
          <a:off x="985524" y="939385"/>
          <a:ext cx="2071297" cy="1657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800" kern="1200" dirty="0" smtClean="0"/>
            <a:t>REGULACIÓN SOBRE EL ALMACENAMIENTO (ENERGY STORAGE)</a:t>
          </a:r>
          <a:endParaRPr lang="es-DO" sz="1800" kern="1200" dirty="0"/>
        </a:p>
      </dsp:txBody>
      <dsp:txXfrm>
        <a:off x="1034057" y="987918"/>
        <a:ext cx="1974231" cy="1559971"/>
      </dsp:txXfrm>
    </dsp:sp>
    <dsp:sp modelId="{976AFE33-0299-4234-A411-66E762AFC8E5}">
      <dsp:nvSpPr>
        <dsp:cNvPr id="0" name=""/>
        <dsp:cNvSpPr/>
      </dsp:nvSpPr>
      <dsp:spPr>
        <a:xfrm rot="16200000">
          <a:off x="3287200" y="1516995"/>
          <a:ext cx="1994551" cy="62138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87841-9150-4C98-8394-D54E598C04F8}">
      <dsp:nvSpPr>
        <dsp:cNvPr id="0" name=""/>
        <dsp:cNvSpPr/>
      </dsp:nvSpPr>
      <dsp:spPr>
        <a:xfrm>
          <a:off x="3248827" y="1895"/>
          <a:ext cx="2071297" cy="1657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800" kern="1200" dirty="0" smtClean="0"/>
            <a:t>IMPLEMENTACIÓN DE SUBASTAS PARA LAS EERR</a:t>
          </a:r>
          <a:endParaRPr lang="es-DO" sz="1800" kern="1200" dirty="0"/>
        </a:p>
      </dsp:txBody>
      <dsp:txXfrm>
        <a:off x="3297360" y="50428"/>
        <a:ext cx="1974231" cy="1559971"/>
      </dsp:txXfrm>
    </dsp:sp>
    <dsp:sp modelId="{F68E7A52-1899-443F-8192-23474CDA8F6F}">
      <dsp:nvSpPr>
        <dsp:cNvPr id="0" name=""/>
        <dsp:cNvSpPr/>
      </dsp:nvSpPr>
      <dsp:spPr>
        <a:xfrm rot="18900000">
          <a:off x="4845322" y="2162390"/>
          <a:ext cx="1994551" cy="62138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4467A-5084-44BD-8848-BE3D33A26C8D}">
      <dsp:nvSpPr>
        <dsp:cNvPr id="0" name=""/>
        <dsp:cNvSpPr/>
      </dsp:nvSpPr>
      <dsp:spPr>
        <a:xfrm>
          <a:off x="5512129" y="939385"/>
          <a:ext cx="2071297" cy="1657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800" kern="1200" dirty="0" smtClean="0"/>
            <a:t>ESCENARIOS REGULATORIOS PARA LA MOVILIDAD ELECTRICA. </a:t>
          </a:r>
          <a:endParaRPr lang="es-DO" sz="1800" kern="1200" dirty="0"/>
        </a:p>
      </dsp:txBody>
      <dsp:txXfrm>
        <a:off x="5560662" y="987918"/>
        <a:ext cx="1974231" cy="1559971"/>
      </dsp:txXfrm>
    </dsp:sp>
    <dsp:sp modelId="{6776B66A-4CC5-4622-A9F9-0A04AE8F3B67}">
      <dsp:nvSpPr>
        <dsp:cNvPr id="0" name=""/>
        <dsp:cNvSpPr/>
      </dsp:nvSpPr>
      <dsp:spPr>
        <a:xfrm>
          <a:off x="5490717" y="3720512"/>
          <a:ext cx="1994551" cy="62138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F025F-EFA3-4974-A406-4506DB09BDDE}">
      <dsp:nvSpPr>
        <dsp:cNvPr id="0" name=""/>
        <dsp:cNvSpPr/>
      </dsp:nvSpPr>
      <dsp:spPr>
        <a:xfrm>
          <a:off x="6449620" y="3202688"/>
          <a:ext cx="2071297" cy="16570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1800" kern="1200" dirty="0" smtClean="0"/>
            <a:t>VENTANILLA ÚNICA</a:t>
          </a:r>
          <a:endParaRPr lang="es-DO" sz="1800" kern="1200" dirty="0"/>
        </a:p>
      </dsp:txBody>
      <dsp:txXfrm>
        <a:off x="6498153" y="3251221"/>
        <a:ext cx="1974231" cy="1559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684C3-CCD7-4833-B703-7D4122BA8399}">
      <dsp:nvSpPr>
        <dsp:cNvPr id="0" name=""/>
        <dsp:cNvSpPr/>
      </dsp:nvSpPr>
      <dsp:spPr>
        <a:xfrm>
          <a:off x="0" y="0"/>
          <a:ext cx="7099988" cy="152423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400" kern="1200" dirty="0" smtClean="0">
              <a:latin typeface="Trebuchet MS" panose="020B0603020202020204" pitchFamily="34" charset="0"/>
            </a:rPr>
            <a:t>CONVOCATORIA A LICITACIÓN DE PPA</a:t>
          </a:r>
          <a:endParaRPr lang="es-DO" sz="2400" kern="1200" dirty="0">
            <a:latin typeface="Trebuchet MS" panose="020B0603020202020204" pitchFamily="34" charset="0"/>
          </a:endParaRPr>
        </a:p>
      </dsp:txBody>
      <dsp:txXfrm>
        <a:off x="44643" y="44643"/>
        <a:ext cx="5455224" cy="1434945"/>
      </dsp:txXfrm>
    </dsp:sp>
    <dsp:sp modelId="{53F52B7F-B50D-4F7E-832C-20988705E83E}">
      <dsp:nvSpPr>
        <dsp:cNvPr id="0" name=""/>
        <dsp:cNvSpPr/>
      </dsp:nvSpPr>
      <dsp:spPr>
        <a:xfrm>
          <a:off x="626469" y="1778270"/>
          <a:ext cx="7099988" cy="152423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400" kern="1200" dirty="0" smtClean="0">
              <a:latin typeface="Trebuchet MS" panose="020B0603020202020204" pitchFamily="34" charset="0"/>
            </a:rPr>
            <a:t>FIJACIÓN DE LOS NIVELES DE PENETRACIÓN DE LAS EERR PARA CORTO, MEDIANO Y LARGO PLAZO</a:t>
          </a:r>
          <a:endParaRPr lang="es-DO" sz="2400" kern="1200" dirty="0">
            <a:latin typeface="Trebuchet MS" panose="020B0603020202020204" pitchFamily="34" charset="0"/>
          </a:endParaRPr>
        </a:p>
      </dsp:txBody>
      <dsp:txXfrm>
        <a:off x="671112" y="1822913"/>
        <a:ext cx="5393482" cy="1434945"/>
      </dsp:txXfrm>
    </dsp:sp>
    <dsp:sp modelId="{41B26DE1-3209-4AA5-B23B-19CAC71A1B57}">
      <dsp:nvSpPr>
        <dsp:cNvPr id="0" name=""/>
        <dsp:cNvSpPr/>
      </dsp:nvSpPr>
      <dsp:spPr>
        <a:xfrm>
          <a:off x="1252939" y="3556540"/>
          <a:ext cx="7099988" cy="152423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400" kern="1200" dirty="0" smtClean="0">
              <a:latin typeface="Trebuchet MS" panose="020B0603020202020204" pitchFamily="34" charset="0"/>
            </a:rPr>
            <a:t>REFORZAMIENTO DE LA INFRAESTRUCTURA DE TRANSMISIÓN</a:t>
          </a:r>
        </a:p>
      </dsp:txBody>
      <dsp:txXfrm>
        <a:off x="1297582" y="3601183"/>
        <a:ext cx="5393482" cy="1434945"/>
      </dsp:txXfrm>
    </dsp:sp>
    <dsp:sp modelId="{9FF291D6-98F1-4AC2-B808-2DD3049CD1B3}">
      <dsp:nvSpPr>
        <dsp:cNvPr id="0" name=""/>
        <dsp:cNvSpPr/>
      </dsp:nvSpPr>
      <dsp:spPr>
        <a:xfrm>
          <a:off x="6109238" y="1155875"/>
          <a:ext cx="990750" cy="990750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3600" kern="1200"/>
        </a:p>
      </dsp:txBody>
      <dsp:txXfrm>
        <a:off x="6332157" y="1155875"/>
        <a:ext cx="544912" cy="745539"/>
      </dsp:txXfrm>
    </dsp:sp>
    <dsp:sp modelId="{3B7EDE03-05AD-44F6-8879-2566F6730FD2}">
      <dsp:nvSpPr>
        <dsp:cNvPr id="0" name=""/>
        <dsp:cNvSpPr/>
      </dsp:nvSpPr>
      <dsp:spPr>
        <a:xfrm>
          <a:off x="6735707" y="2923984"/>
          <a:ext cx="990750" cy="990750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DO" sz="3600" kern="1200"/>
        </a:p>
      </dsp:txBody>
      <dsp:txXfrm>
        <a:off x="6958626" y="2923984"/>
        <a:ext cx="544912" cy="74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>
              <a:defRPr sz="1200"/>
            </a:lvl1pPr>
          </a:lstStyle>
          <a:p>
            <a:fld id="{082B3A26-7BD4-4EFA-AC3F-77B6B8048811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207" tIns="47604" rIns="95207" bIns="4760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>
              <a:defRPr sz="1200"/>
            </a:lvl1pPr>
          </a:lstStyle>
          <a:p>
            <a:fld id="{A4CE2089-EC79-4539-9275-F285DF44EC6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5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2089-EC79-4539-9275-F285DF44EC6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1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2089-EC79-4539-9275-F285DF44EC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7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/>
              <a:t>UNA BREVE SINTESIS DEL ALCANCE DE LOS INCENTIVOS Y SU IMPACTO EN ESTOS DIEZ AÑOS DE IMPLEMENTACIÓN DE LA LEY.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2089-EC79-4539-9275-F285DF44EC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71A1-767D-4691-8EB4-1A658AB00327}" type="slidenum">
              <a:rPr lang="es-DO" smtClean="0"/>
              <a:pPr/>
              <a:t>13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8248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971A1-767D-4691-8EB4-1A658AB00327}" type="slidenum">
              <a:rPr lang="es-DO" smtClean="0"/>
              <a:pPr/>
              <a:t>18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4714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2089-EC79-4539-9275-F285DF44EC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7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AA576-E779-4943-994C-7311C06839AA}" type="slidenum">
              <a:rPr lang="es-ES"/>
              <a:pPr/>
              <a:t>25</a:t>
            </a:fld>
            <a:endParaRPr lang="es-E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127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D286-7FED-49CE-B342-FD03DBBAC786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9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2274" y="0"/>
            <a:ext cx="2611725" cy="2132856"/>
          </a:xfrm>
          <a:prstGeom prst="rect">
            <a:avLst/>
          </a:prstGeom>
        </p:spPr>
      </p:pic>
      <p:pic>
        <p:nvPicPr>
          <p:cNvPr id="8" name="10 Imagen" descr="Logo-CN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260650"/>
            <a:ext cx="3960441" cy="16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439E-ABCC-4B6A-A625-D2666B372068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7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7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E0DC-45F9-4152-BEC2-A92C5718F66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7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0800000">
            <a:off x="7236298" y="530008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72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s_8bb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7" b="55299"/>
          <a:stretch>
            <a:fillRect/>
          </a:stretch>
        </p:blipFill>
        <p:spPr bwMode="auto">
          <a:xfrm>
            <a:off x="7308850" y="4"/>
            <a:ext cx="183515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1" descr="FoNdo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-164444" r="1962"/>
          <a:stretch>
            <a:fillRect/>
          </a:stretch>
        </p:blipFill>
        <p:spPr bwMode="auto">
          <a:xfrm>
            <a:off x="0" y="6769100"/>
            <a:ext cx="91440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55940" y="6597650"/>
            <a:ext cx="3032125" cy="476250"/>
          </a:xfrm>
        </p:spPr>
        <p:txBody>
          <a:bodyPr/>
          <a:lstStyle>
            <a:lvl1pPr>
              <a:defRPr sz="9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BR"/>
              <a:t>ING. ERIAFNA GERARDO. MSC. CEM</a:t>
            </a:r>
            <a:endParaRPr lang="es-ES"/>
          </a:p>
        </p:txBody>
      </p:sp>
      <p:sp>
        <p:nvSpPr>
          <p:cNvPr id="5" name="Date Placeholder 1"/>
          <p:cNvSpPr>
            <a:spLocks noGrp="1"/>
          </p:cNvSpPr>
          <p:nvPr>
            <p:ph type="dt" sz="quarter" idx="11"/>
          </p:nvPr>
        </p:nvSpPr>
        <p:spPr>
          <a:xfrm>
            <a:off x="206375" y="6453192"/>
            <a:ext cx="2133600" cy="301625"/>
          </a:xfrm>
        </p:spPr>
        <p:txBody>
          <a:bodyPr/>
          <a:lstStyle>
            <a:lvl1pPr>
              <a:defRPr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s-DO"/>
              <a:t>28/10/2016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901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4569-DBA5-40B3-96CE-6F9933C56F96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8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5A74-CE8A-4001-A118-57BB68D245AE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7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62347" y="0"/>
            <a:ext cx="358165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7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261B-73AB-4C1C-AD06-AA268DCE04C1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8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9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B62-3A01-454C-B7E1-A65F2354890E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10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2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994D8-C34C-4B7F-AA1D-D4C5DFBFB1C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303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573C-0A39-4EF5-84D1-404FF99ED856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3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6F61-84C2-45C7-95B8-C95CDBBCFC27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3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78F8-023E-407C-AEC6-CDB3ABFA0D47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8 Imagen" descr="Circulos de colores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994D8-C34C-4B7F-AA1D-D4C5DFBFB1C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BD3B-EF9A-4EE2-AD06-D091491D058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5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pas.cne.gob.do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mapas.cne.gob.d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www.cne.gob.do/" TargetMode="Externa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11560" y="2589865"/>
            <a:ext cx="7704856" cy="1278689"/>
          </a:xfrm>
        </p:spPr>
        <p:txBody>
          <a:bodyPr>
            <a:normAutofit fontScale="90000"/>
          </a:bodyPr>
          <a:lstStyle/>
          <a:p>
            <a:r>
              <a:rPr lang="es-DO" sz="3200" b="1" dirty="0">
                <a:latin typeface="Trebuchet MS" panose="020B0603020202020204" pitchFamily="34" charset="0"/>
              </a:rPr>
              <a:t>REPÚBLICA DOMINICANA: </a:t>
            </a:r>
            <a:br>
              <a:rPr lang="es-DO" sz="3200" b="1" dirty="0">
                <a:latin typeface="Trebuchet MS" panose="020B0603020202020204" pitchFamily="34" charset="0"/>
              </a:rPr>
            </a:br>
            <a:r>
              <a:rPr lang="es-DO" sz="3200" b="1" dirty="0" smtClean="0">
                <a:latin typeface="Trebuchet MS" panose="020B0603020202020204" pitchFamily="34" charset="0"/>
              </a:rPr>
              <a:t>PANORAMA ACTUAL DE LAS</a:t>
            </a:r>
            <a:r>
              <a:rPr lang="es-DO" sz="3200" b="1" dirty="0">
                <a:latin typeface="Trebuchet MS" panose="020B0603020202020204" pitchFamily="34" charset="0"/>
              </a:rPr>
              <a:t/>
            </a:r>
            <a:br>
              <a:rPr lang="es-DO" sz="3200" b="1" dirty="0">
                <a:latin typeface="Trebuchet MS" panose="020B0603020202020204" pitchFamily="34" charset="0"/>
              </a:rPr>
            </a:br>
            <a:r>
              <a:rPr lang="es-DO" sz="3200" b="1" dirty="0" smtClean="0">
                <a:latin typeface="Trebuchet MS" panose="020B0603020202020204" pitchFamily="34" charset="0"/>
              </a:rPr>
              <a:t>ENERGÍAS RENOVABLES</a:t>
            </a:r>
            <a:endParaRPr lang="es-DO" sz="3200" b="1" dirty="0">
              <a:latin typeface="Trebuchet MS" panose="020B0603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492877"/>
            <a:ext cx="2133600" cy="365125"/>
          </a:xfrm>
        </p:spPr>
        <p:txBody>
          <a:bodyPr/>
          <a:lstStyle/>
          <a:p>
            <a:fld id="{50B3BD3B-EF9A-4EE2-AD06-D091491D05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4 Título"/>
          <p:cNvSpPr txBox="1">
            <a:spLocks/>
          </p:cNvSpPr>
          <p:nvPr/>
        </p:nvSpPr>
        <p:spPr bwMode="auto">
          <a:xfrm>
            <a:off x="755576" y="4005064"/>
            <a:ext cx="77048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DO" sz="2400" dirty="0">
                <a:latin typeface="Trebuchet MS" panose="020B0603020202020204" pitchFamily="34" charset="0"/>
                <a:ea typeface="+mj-ea"/>
                <a:cs typeface="+mj-cs"/>
              </a:rPr>
              <a:t>ANGEL CANÓ 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DO" sz="2400" dirty="0">
                <a:latin typeface="Trebuchet MS" panose="020B0603020202020204" pitchFamily="34" charset="0"/>
                <a:ea typeface="+mj-ea"/>
                <a:cs typeface="+mj-cs"/>
              </a:rPr>
              <a:t>DIRECTOR EJECUTIVO </a:t>
            </a:r>
          </a:p>
        </p:txBody>
      </p:sp>
    </p:spTree>
    <p:extLst>
      <p:ext uri="{BB962C8B-B14F-4D97-AF65-F5344CB8AC3E}">
        <p14:creationId xmlns:p14="http://schemas.microsoft.com/office/powerpoint/2010/main" val="879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" y="332656"/>
            <a:ext cx="80283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100" b="1" dirty="0">
                <a:latin typeface="Trebuchet MS" panose="020B0603020202020204" pitchFamily="34" charset="0"/>
              </a:rPr>
              <a:t>PROYECTOS APROBADOS Y REGISTRADOS PARA OPERAR BAJO EL RÉGIMEN ESPECIAL</a:t>
            </a:r>
          </a:p>
        </p:txBody>
      </p:sp>
      <p:pic>
        <p:nvPicPr>
          <p:cNvPr id="2050" name="Imagen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124744"/>
            <a:ext cx="914400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4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95007"/>
            <a:ext cx="8784976" cy="4987292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6125408" y="6400078"/>
            <a:ext cx="6037189" cy="437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b="1" dirty="0">
                <a:latin typeface="Segoe UI Semilight"/>
              </a:rPr>
              <a:t>Fuente: Organismo Coordinador </a:t>
            </a:r>
            <a:endParaRPr lang="es-DO" sz="1600" b="1" dirty="0">
              <a:latin typeface="Segoe UI Semilight"/>
            </a:endParaRPr>
          </a:p>
        </p:txBody>
      </p:sp>
      <p:sp>
        <p:nvSpPr>
          <p:cNvPr id="6" name="Rectangle 45"/>
          <p:cNvSpPr txBox="1">
            <a:spLocks noChangeArrowheads="1"/>
          </p:cNvSpPr>
          <p:nvPr/>
        </p:nvSpPr>
        <p:spPr>
          <a:xfrm>
            <a:off x="-1620688" y="6099261"/>
            <a:ext cx="9158288" cy="300817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dirty="0" err="1">
                <a:solidFill>
                  <a:sysClr val="windowText" lastClr="000000"/>
                </a:solidFill>
                <a:latin typeface="Segoe UI Semilight"/>
              </a:rPr>
              <a:t>Informe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Segoe UI Semilight"/>
              </a:rPr>
              <a:t>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Segoe UI Semilight"/>
              </a:rPr>
              <a:t>Diario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Segoe UI Semilight"/>
              </a:rPr>
              <a:t> de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Segoe UI Semilight"/>
              </a:rPr>
              <a:t>Operaciones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Segoe UI Semilight"/>
              </a:rPr>
              <a:t> 09 de </a:t>
            </a:r>
            <a:r>
              <a:rPr lang="en-US" altLang="en-US" sz="2000" b="1" dirty="0" err="1">
                <a:solidFill>
                  <a:sysClr val="windowText" lastClr="000000"/>
                </a:solidFill>
                <a:latin typeface="Segoe UI Semilight"/>
              </a:rPr>
              <a:t>marzo</a:t>
            </a:r>
            <a:r>
              <a:rPr lang="en-US" altLang="en-US" sz="2000" b="1" dirty="0">
                <a:solidFill>
                  <a:sysClr val="windowText" lastClr="000000"/>
                </a:solidFill>
                <a:latin typeface="Segoe UI Semilight"/>
              </a:rPr>
              <a:t> 2019</a:t>
            </a:r>
          </a:p>
        </p:txBody>
      </p:sp>
      <p:sp>
        <p:nvSpPr>
          <p:cNvPr id="2" name="Elipse 1"/>
          <p:cNvSpPr/>
          <p:nvPr/>
        </p:nvSpPr>
        <p:spPr>
          <a:xfrm>
            <a:off x="4283968" y="3573016"/>
            <a:ext cx="1152128" cy="504056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726" y="274869"/>
            <a:ext cx="802838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1" rIns="68580" bIns="3429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100" b="1" dirty="0">
                <a:latin typeface="Trebuchet MS" panose="020B0603020202020204" pitchFamily="34" charset="0"/>
              </a:rPr>
              <a:t>IMPORTANCIA MATRIZ DIVERSIFICADA </a:t>
            </a:r>
          </a:p>
        </p:txBody>
      </p:sp>
    </p:spTree>
    <p:extLst>
      <p:ext uri="{BB962C8B-B14F-4D97-AF65-F5344CB8AC3E}">
        <p14:creationId xmlns:p14="http://schemas.microsoft.com/office/powerpoint/2010/main" val="397632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0" y="1124744"/>
            <a:ext cx="8172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16824" cy="1143000"/>
          </a:xfrm>
        </p:spPr>
        <p:txBody>
          <a:bodyPr>
            <a:normAutofit/>
          </a:bodyPr>
          <a:lstStyle/>
          <a:p>
            <a:r>
              <a:rPr lang="es-DO" sz="3600" b="1" dirty="0" smtClean="0">
                <a:latin typeface="Trebuchet MS" panose="020B0603020202020204" pitchFamily="34" charset="0"/>
              </a:rPr>
              <a:t>NUEVOS RETOS</a:t>
            </a:r>
            <a:endParaRPr lang="es-DO" sz="36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6277845"/>
              </p:ext>
            </p:extLst>
          </p:nvPr>
        </p:nvGraphicFramePr>
        <p:xfrm>
          <a:off x="323528" y="1396999"/>
          <a:ext cx="8568952" cy="512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8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80920" cy="1066131"/>
          </a:xfrm>
        </p:spPr>
        <p:txBody>
          <a:bodyPr>
            <a:normAutofit/>
          </a:bodyPr>
          <a:lstStyle/>
          <a:p>
            <a:r>
              <a:rPr lang="es-DO" sz="3200" b="1" dirty="0" smtClean="0">
                <a:latin typeface="Trebuchet MS" panose="020B0603020202020204" pitchFamily="34" charset="0"/>
              </a:rPr>
              <a:t>PLANIFICACIÓN PARA EL DESARROLLO DE LAS EERR</a:t>
            </a:r>
            <a:endParaRPr lang="es-DO" sz="32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9693918"/>
              </p:ext>
            </p:extLst>
          </p:nvPr>
        </p:nvGraphicFramePr>
        <p:xfrm>
          <a:off x="467544" y="1516580"/>
          <a:ext cx="8352928" cy="508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6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43729"/>
            <a:ext cx="7346928" cy="47957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344" y="2212477"/>
            <a:ext cx="803081" cy="3231022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771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s-ES" sz="2800" b="1" dirty="0" smtClean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Buen Potencial </a:t>
            </a:r>
            <a:r>
              <a:rPr lang="es-ES" sz="2800" b="1" dirty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2800" b="1" dirty="0" smtClean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</a:t>
            </a:r>
            <a:r>
              <a:rPr lang="es-ES" sz="2800" b="1" dirty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2800" b="1" dirty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 smtClean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“Eólicos”</a:t>
            </a:r>
            <a:endParaRPr lang="es-ES" sz="2800" b="1" dirty="0">
              <a:solidFill>
                <a:srgbClr val="1C458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6716" y="6379298"/>
            <a:ext cx="856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rebuchet MS (Cuerpo)"/>
              </a:rPr>
              <a:t>Fuente</a:t>
            </a:r>
            <a:r>
              <a:rPr lang="es-ES" sz="1200" b="1" dirty="0" smtClean="0">
                <a:latin typeface="Trebuchet MS (Cuerpo)"/>
              </a:rPr>
              <a:t>: </a:t>
            </a:r>
            <a:r>
              <a:rPr lang="es-ES" sz="1200" dirty="0" smtClean="0">
                <a:latin typeface="Trebuchet MS (Cuerpo)"/>
              </a:rPr>
              <a:t>	Sistema de Información Energética Nacional: </a:t>
            </a:r>
            <a:r>
              <a:rPr lang="es-ES" sz="1200" dirty="0" smtClean="0">
                <a:latin typeface="Trebuchet MS (Cuerpo)"/>
                <a:hlinkClick r:id="rId4"/>
              </a:rPr>
              <a:t>www.mapas.cne.gob.do</a:t>
            </a:r>
            <a:r>
              <a:rPr lang="es-ES" sz="1200" dirty="0" smtClean="0">
                <a:latin typeface="Trebuchet MS (Cuerpo)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63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6716" y="6379298"/>
            <a:ext cx="8565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latin typeface="Trebuchet MS (Cuerpo)"/>
              </a:rPr>
              <a:t>Fuente</a:t>
            </a:r>
            <a:r>
              <a:rPr lang="es-ES" sz="1200" b="1" dirty="0" smtClean="0">
                <a:latin typeface="Trebuchet MS (Cuerpo)"/>
              </a:rPr>
              <a:t>: </a:t>
            </a:r>
            <a:r>
              <a:rPr lang="es-ES" sz="1200" dirty="0" smtClean="0">
                <a:latin typeface="Trebuchet MS (Cuerpo)"/>
              </a:rPr>
              <a:t>	Sistema de Información Energética Nacional: </a:t>
            </a:r>
            <a:r>
              <a:rPr lang="es-ES" sz="1200" dirty="0" smtClean="0">
                <a:latin typeface="Trebuchet MS (Cuerpo)"/>
                <a:hlinkClick r:id="rId2"/>
              </a:rPr>
              <a:t>www.mapas.cne.gob.do</a:t>
            </a:r>
            <a:r>
              <a:rPr lang="es-ES" sz="1200" dirty="0" smtClean="0">
                <a:latin typeface="Trebuchet MS (Cuerpo)"/>
              </a:rPr>
              <a:t> </a:t>
            </a:r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29" y="1124744"/>
            <a:ext cx="6740452" cy="51664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081" y="1945438"/>
            <a:ext cx="1762125" cy="31623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51520" y="0"/>
            <a:ext cx="64755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Buen Potencial </a:t>
            </a:r>
            <a:r>
              <a:rPr lang="es-ES" sz="2800" b="1" dirty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s-ES" sz="2800" b="1" dirty="0" smtClean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Recursos</a:t>
            </a:r>
            <a:r>
              <a:rPr lang="es-ES" sz="2800" b="1" dirty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s-ES" sz="2800" b="1" dirty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ES" sz="2800" b="1" dirty="0" smtClean="0">
                <a:solidFill>
                  <a:srgbClr val="1C458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“Solares”</a:t>
            </a:r>
            <a:endParaRPr lang="es-ES" sz="2800" b="1" dirty="0">
              <a:solidFill>
                <a:srgbClr val="1C458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34634" y="321910"/>
            <a:ext cx="731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2000" b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POTENCIAL DE RADIACIÓN SOLAR GLOBAL EN ALGUNOS LUGARES ES SUPERIOR A 6.00 KWH/M2/DÍA EN LA SEGUNDA MITAD OCCIDENTAL</a:t>
            </a:r>
            <a:r>
              <a:rPr lang="es-DO" sz="2000" b="1" dirty="0" smtClean="0">
                <a:solidFill>
                  <a:prstClr val="black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DO" sz="20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4" y="1334490"/>
            <a:ext cx="8757846" cy="5523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10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5321"/>
          <a:stretch/>
        </p:blipFill>
        <p:spPr>
          <a:xfrm>
            <a:off x="107506" y="692698"/>
            <a:ext cx="8694407" cy="55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43236"/>
              </p:ext>
            </p:extLst>
          </p:nvPr>
        </p:nvGraphicFramePr>
        <p:xfrm>
          <a:off x="179512" y="476672"/>
          <a:ext cx="8712968" cy="631743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3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2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2400" dirty="0">
                          <a:effectLst/>
                          <a:latin typeface="Trebuchet MS" panose="020B0603020202020204" pitchFamily="34" charset="0"/>
                        </a:rPr>
                        <a:t>DATOS GENERALES CONCESIONES 2019 (ABRIL)</a:t>
                      </a:r>
                      <a:endParaRPr lang="es-DO" sz="12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DEFINITIVAS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EN OPERACIÓN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PROVISIONALES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CANTIDAD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EÓLICA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SOLAR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MINIHIDRO CONECTADA SENI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BIOMASA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RSU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CAPACIDAD CONCESIONADA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1,276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351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383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EÓLICA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722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231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SOLAR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430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89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273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4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MINIHIDRO CONECTADA SENI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BIOMASA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35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30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14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RSU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80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96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INVERSIÓN (MMU</a:t>
                      </a:r>
                      <a:r>
                        <a:rPr lang="es-DO" sz="1800" dirty="0" smtClean="0">
                          <a:effectLst/>
                          <a:latin typeface="Trebuchet MS" panose="020B0603020202020204" pitchFamily="34" charset="0"/>
                        </a:rPr>
                        <a:t>$)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2,216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711</a:t>
                      </a:r>
                      <a:endParaRPr lang="es-DO" sz="18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EÓLICA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1,196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541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SOLAR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636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190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99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MINIHIDRO CONECTADA SENI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31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>
                          <a:effectLst/>
                          <a:latin typeface="Trebuchet MS" panose="020B0603020202020204" pitchFamily="34" charset="0"/>
                        </a:rPr>
                        <a:t>-</a:t>
                      </a:r>
                      <a:endParaRPr lang="es-DO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DO" sz="1800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es-DO" sz="18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1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768752" cy="936104"/>
          </a:xfrm>
        </p:spPr>
        <p:txBody>
          <a:bodyPr>
            <a:normAutofit/>
          </a:bodyPr>
          <a:lstStyle/>
          <a:p>
            <a:r>
              <a:rPr lang="es-ES" sz="2800" b="1" u="sng" dirty="0">
                <a:solidFill>
                  <a:srgbClr val="FFC000"/>
                </a:solidFill>
                <a:latin typeface="Trebuchet MS" panose="020B0603020202020204" pitchFamily="34" charset="0"/>
              </a:rPr>
              <a:t>INVERSIONES A GRAN ESCALA </a:t>
            </a:r>
            <a:r>
              <a:rPr lang="es-ES" sz="2800" b="1" u="sng" dirty="0">
                <a:latin typeface="Trebuchet MS" panose="020B0603020202020204" pitchFamily="34" charset="0"/>
              </a:rPr>
              <a:t>EN ENERGÍAS </a:t>
            </a:r>
            <a:r>
              <a:rPr lang="es-ES" sz="2800" b="1" u="sng" dirty="0" smtClean="0">
                <a:latin typeface="Trebuchet MS" panose="020B0603020202020204" pitchFamily="34" charset="0"/>
              </a:rPr>
              <a:t>RENOVABLES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879092"/>
              </p:ext>
            </p:extLst>
          </p:nvPr>
        </p:nvGraphicFramePr>
        <p:xfrm>
          <a:off x="251520" y="1397000"/>
          <a:ext cx="8640960" cy="495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0243"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2011-2018   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2018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2019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2019-2020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243"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+700 MMU$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200 MMU$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330 MMU$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+50%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138"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MONTECRISTI SOLAR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2000" dirty="0" smtClean="0"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      GUANILLO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243"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      </a:t>
                      </a:r>
                    </a:p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     LARIMAR II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     MATAFONGO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243"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      AGUA CLARA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243"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   CANOA </a:t>
                      </a:r>
                    </a:p>
                    <a:p>
                      <a:pPr algn="ctr"/>
                      <a:r>
                        <a:rPr lang="es-DO" sz="2000" dirty="0" smtClean="0">
                          <a:latin typeface="Trebuchet MS" panose="020B0603020202020204" pitchFamily="34" charset="0"/>
                        </a:rPr>
                        <a:t>    SOLAR</a:t>
                      </a:r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149079"/>
            <a:ext cx="432048" cy="5869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4077072"/>
            <a:ext cx="424047" cy="5760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4853384"/>
            <a:ext cx="464435" cy="6309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22" y="5702215"/>
            <a:ext cx="520850" cy="4166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171" y="3343276"/>
            <a:ext cx="666750" cy="5334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212976"/>
            <a:ext cx="42404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156176" cy="720080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UN LARGO CAMINO </a:t>
            </a:r>
            <a:r>
              <a:rPr lang="en-US" b="1" dirty="0" smtClean="0">
                <a:solidFill>
                  <a:schemeClr val="accent4"/>
                </a:solidFill>
                <a:latin typeface="Trebuchet MS" panose="020B0603020202020204" pitchFamily="34" charset="0"/>
              </a:rPr>
              <a:t>PENDIENTE</a:t>
            </a:r>
            <a:endParaRPr lang="en-US" b="1" dirty="0">
              <a:solidFill>
                <a:schemeClr val="accent4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1" y="980728"/>
            <a:ext cx="8505437" cy="56166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88024" y="177281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dirty="0" smtClean="0">
                <a:solidFill>
                  <a:schemeClr val="bg1"/>
                </a:solidFill>
              </a:rPr>
              <a:t>PANORAMA MUNDIAL DE LA ENERGÍA</a:t>
            </a:r>
            <a:endParaRPr lang="es-D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273040"/>
              </p:ext>
            </p:extLst>
          </p:nvPr>
        </p:nvGraphicFramePr>
        <p:xfrm>
          <a:off x="827584" y="548680"/>
          <a:ext cx="770485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10 Imagen" descr="Circulos de color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237596"/>
              </p:ext>
            </p:extLst>
          </p:nvPr>
        </p:nvGraphicFramePr>
        <p:xfrm>
          <a:off x="1043608" y="908720"/>
          <a:ext cx="72728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10 Imagen" descr="Circulos de color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323001"/>
              </p:ext>
            </p:extLst>
          </p:nvPr>
        </p:nvGraphicFramePr>
        <p:xfrm>
          <a:off x="1259632" y="1196752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23528" y="620688"/>
            <a:ext cx="735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/>
              <a:t>ENERGÍA TOTAL ABASTECIDA POR FUENTE PRIMARIA</a:t>
            </a:r>
          </a:p>
          <a:p>
            <a:pPr algn="ctr"/>
            <a:r>
              <a:rPr lang="es-419" sz="2400" b="1" dirty="0" smtClean="0"/>
              <a:t>AÑO 2020</a:t>
            </a:r>
            <a:endParaRPr lang="es-DO" sz="2400" b="1" dirty="0"/>
          </a:p>
        </p:txBody>
      </p:sp>
      <p:pic>
        <p:nvPicPr>
          <p:cNvPr id="5" name="10 Imagen" descr="Circulos de colore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"/>
            <a:ext cx="1907703" cy="15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3" y="1412776"/>
            <a:ext cx="8969156" cy="38884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43105" y="548680"/>
            <a:ext cx="7180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dirty="0" smtClean="0">
                <a:latin typeface="Trebuchet MS" panose="020B0603020202020204" pitchFamily="34" charset="0"/>
              </a:rPr>
              <a:t>PORCENTAJES DE LA DEMANDA ABASTECIDA POR FUENTE PRIMARIA, DURANTE EL PERÍODO 2012-2020</a:t>
            </a:r>
            <a:endParaRPr lang="es-DO" sz="2400" b="1" dirty="0">
              <a:latin typeface="Trebuchet MS" panose="020B0603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584" y="5301208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latin typeface="Trebuchet MS" panose="020B0603020202020204" pitchFamily="34" charset="0"/>
              </a:rPr>
              <a:t>*DATOS 2019-2020 SON PROYECCIONES.</a:t>
            </a:r>
          </a:p>
          <a:p>
            <a:pPr algn="just"/>
            <a:r>
              <a:rPr lang="es-419" dirty="0" smtClean="0">
                <a:latin typeface="Trebuchet MS" panose="020B0603020202020204" pitchFamily="34" charset="0"/>
              </a:rPr>
              <a:t>*DISMINUCIÓN DE PORCENTAJE RENOVABLES 2019-2020 DEBIDO A PRESENCIA DE CARBÓN. </a:t>
            </a:r>
            <a:endParaRPr lang="es-DO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80211"/>
            <a:ext cx="5184576" cy="2440998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0" y="1124744"/>
            <a:ext cx="8172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6912768" cy="1143000"/>
          </a:xfrm>
        </p:spPr>
        <p:txBody>
          <a:bodyPr/>
          <a:lstStyle/>
          <a:p>
            <a:r>
              <a:rPr lang="es-DO" b="1" dirty="0" smtClean="0">
                <a:latin typeface="+mn-lt"/>
              </a:rPr>
              <a:t>NUEVOS RETOS… MOVILIDAD ELECTRICA</a:t>
            </a:r>
            <a:endParaRPr lang="es-DO" b="1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12" y="1348512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 smtClean="0"/>
              <a:t>ADAPTAR LA REGULACIÓN ACTUAL PARA PROMOVER LA INTEGRACIÓN A GRAN ESCALA LA MOVILIDAD ELÉCTRICA EN EL PAÍS.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1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 smtClean="0"/>
              <a:t>APOYAR LA IMPORTACIÓN DE VEHÍCULOS ELÉCTRICOS.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1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 smtClean="0"/>
              <a:t>REGULAR LOS SISTEMAS DE CARGA PARA LOS VEHÍCULOS ELÉCTRICOS.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1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 smtClean="0"/>
              <a:t>DEFINIR LA FIGURA DE COMERCIALIZACIÓN PARA LA RECARGA DE LOS VEHÍCULOS.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124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571170" y="2670178"/>
            <a:ext cx="43747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4D4D4D"/>
                </a:solidFill>
              </a:rPr>
              <a:t>Ave. Rómulo Betancourt No. 361, Bella Vista </a:t>
            </a:r>
          </a:p>
          <a:p>
            <a:pPr algn="ctr"/>
            <a:r>
              <a:rPr lang="pt-BR">
                <a:solidFill>
                  <a:srgbClr val="4D4D4D"/>
                </a:solidFill>
              </a:rPr>
              <a:t>Santo Domingo, República Dominicana</a:t>
            </a:r>
          </a:p>
          <a:p>
            <a:pPr algn="ctr"/>
            <a:r>
              <a:rPr lang="pt-BR">
                <a:solidFill>
                  <a:srgbClr val="4D4D4D"/>
                </a:solidFill>
              </a:rPr>
              <a:t>Tel.: 809-540-9002 / Fax. 809-566-0841</a:t>
            </a:r>
          </a:p>
          <a:p>
            <a:pPr algn="ctr"/>
            <a:r>
              <a:rPr lang="pt-BR">
                <a:solidFill>
                  <a:srgbClr val="4D4D4D"/>
                </a:solidFill>
              </a:rPr>
              <a:t>Código Postal: 10112</a:t>
            </a:r>
            <a:endParaRPr lang="es-ES">
              <a:solidFill>
                <a:srgbClr val="4D4D4D"/>
              </a:solidFill>
              <a:latin typeface="Trebuchet MS" pitchFamily="34" charset="0"/>
            </a:endParaRPr>
          </a:p>
        </p:txBody>
      </p:sp>
      <p:pic>
        <p:nvPicPr>
          <p:cNvPr id="140292" name="Picture 4" descr="FoNdoS"/>
          <p:cNvPicPr>
            <a:picLocks noChangeAspect="1" noChangeArrowheads="1"/>
          </p:cNvPicPr>
          <p:nvPr/>
        </p:nvPicPr>
        <p:blipFill>
          <a:blip r:embed="rId3" cstate="print"/>
          <a:srcRect l="3542" t="-164444" r="1962"/>
          <a:stretch>
            <a:fillRect/>
          </a:stretch>
        </p:blipFill>
        <p:spPr bwMode="auto">
          <a:xfrm>
            <a:off x="0" y="4149725"/>
            <a:ext cx="9144000" cy="115888"/>
          </a:xfrm>
          <a:prstGeom prst="rect">
            <a:avLst/>
          </a:prstGeom>
          <a:noFill/>
        </p:spPr>
      </p:pic>
      <p:sp>
        <p:nvSpPr>
          <p:cNvPr id="140293" name="Rectangle 5">
            <a:hlinkClick r:id="rId4"/>
          </p:cNvPr>
          <p:cNvSpPr>
            <a:spLocks noChangeArrowheads="1"/>
          </p:cNvSpPr>
          <p:nvPr/>
        </p:nvSpPr>
        <p:spPr bwMode="auto">
          <a:xfrm>
            <a:off x="3294023" y="6302377"/>
            <a:ext cx="2497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4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hlinkClick r:id="rId4"/>
              </a:rPr>
              <a:t>www.cne.gob.do</a:t>
            </a:r>
            <a:endParaRPr lang="es-ES" sz="240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140295" name="Picture 7" descr="ICON-face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3541" y="4581528"/>
            <a:ext cx="720725" cy="720725"/>
          </a:xfrm>
          <a:prstGeom prst="rect">
            <a:avLst/>
          </a:prstGeom>
          <a:noFill/>
        </p:spPr>
      </p:pic>
      <p:pic>
        <p:nvPicPr>
          <p:cNvPr id="140296" name="Picture 8" descr="ICON-twitt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9" y="4508502"/>
            <a:ext cx="823912" cy="819151"/>
          </a:xfrm>
          <a:prstGeom prst="rect">
            <a:avLst/>
          </a:prstGeom>
          <a:noFill/>
        </p:spPr>
      </p:pic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2934585" y="5373691"/>
            <a:ext cx="3231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Trebuchet MS" pitchFamily="34" charset="0"/>
              </a:rPr>
              <a:t>Comisión</a:t>
            </a:r>
            <a:r>
              <a:rPr lang="pt-BR" dirty="0">
                <a:latin typeface="Trebuchet MS" pitchFamily="34" charset="0"/>
              </a:rPr>
              <a:t> Nacional de </a:t>
            </a:r>
            <a:r>
              <a:rPr lang="es-ES" dirty="0">
                <a:latin typeface="Trebuchet MS" pitchFamily="34" charset="0"/>
              </a:rPr>
              <a:t>Energía</a:t>
            </a:r>
          </a:p>
          <a:p>
            <a:pPr algn="ctr"/>
            <a:r>
              <a:rPr lang="es-ES" dirty="0">
                <a:latin typeface="Trebuchet MS" pitchFamily="34" charset="0"/>
              </a:rPr>
              <a:t>@</a:t>
            </a:r>
            <a:r>
              <a:rPr lang="es-ES" dirty="0" err="1">
                <a:latin typeface="Trebuchet MS" pitchFamily="34" charset="0"/>
              </a:rPr>
              <a:t>cnerd</a:t>
            </a:r>
            <a:endParaRPr lang="es-ES" dirty="0">
              <a:latin typeface="Trebuchet MS" pitchFamily="34" charset="0"/>
            </a:endParaRP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588734" y="5337176"/>
            <a:ext cx="116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000" dirty="0">
                <a:solidFill>
                  <a:srgbClr val="4D4D4D"/>
                </a:solidFill>
                <a:latin typeface="Trebuchet MS" pitchFamily="34" charset="0"/>
              </a:rPr>
              <a:t>@</a:t>
            </a:r>
            <a:r>
              <a:rPr lang="es-ES" sz="2000" dirty="0" err="1">
                <a:solidFill>
                  <a:srgbClr val="4D4D4D"/>
                </a:solidFill>
                <a:latin typeface="Trebuchet MS" pitchFamily="34" charset="0"/>
              </a:rPr>
              <a:t>cne_rd</a:t>
            </a:r>
            <a:endParaRPr lang="es-ES" sz="2000" dirty="0">
              <a:solidFill>
                <a:srgbClr val="4D4D4D"/>
              </a:solidFill>
              <a:latin typeface="Trebuchet MS" pitchFamily="34" charset="0"/>
            </a:endParaRPr>
          </a:p>
        </p:txBody>
      </p:sp>
      <p:pic>
        <p:nvPicPr>
          <p:cNvPr id="15" name="14 Imagen" descr="Logo-C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521365"/>
            <a:ext cx="4104456" cy="1706332"/>
          </a:xfrm>
          <a:prstGeom prst="rect">
            <a:avLst/>
          </a:prstGeom>
        </p:spPr>
      </p:pic>
      <p:pic>
        <p:nvPicPr>
          <p:cNvPr id="16" name="15 Imagen" descr="Circulos de colores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2" y="6093296"/>
            <a:ext cx="936395" cy="764704"/>
          </a:xfrm>
          <a:prstGeom prst="rect">
            <a:avLst/>
          </a:prstGeom>
        </p:spPr>
      </p:pic>
      <p:pic>
        <p:nvPicPr>
          <p:cNvPr id="18" name="17 Imagen" descr="Circulos de colores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8207608" y="6093296"/>
            <a:ext cx="936395" cy="76470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Resultado de imagen para logo instagram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25" y="4562722"/>
            <a:ext cx="855155" cy="8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085237" y="5446968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rebuchet MS" pitchFamily="34" charset="0"/>
              </a:rPr>
              <a:t>@</a:t>
            </a:r>
            <a:r>
              <a:rPr lang="es-ES" dirty="0" err="1">
                <a:latin typeface="Trebuchet MS" pitchFamily="34" charset="0"/>
              </a:rPr>
              <a:t>cnerd</a:t>
            </a:r>
            <a:r>
              <a:rPr lang="es-ES" dirty="0">
                <a:latin typeface="Trebuchet MS" pitchFamily="34" charset="0"/>
              </a:rPr>
              <a:t>_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803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4711" y="260648"/>
            <a:ext cx="6588224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DO" sz="2800" dirty="0">
                <a:latin typeface="Trebuchet MS" panose="020B0603020202020204" pitchFamily="34" charset="0"/>
              </a:rPr>
              <a:t>  POLÍTICAS DEL SECTOR DE ENERGÍA</a:t>
            </a:r>
          </a:p>
        </p:txBody>
      </p:sp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493490"/>
              </p:ext>
            </p:extLst>
          </p:nvPr>
        </p:nvGraphicFramePr>
        <p:xfrm>
          <a:off x="412627" y="943593"/>
          <a:ext cx="8407847" cy="140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916445180"/>
              </p:ext>
            </p:extLst>
          </p:nvPr>
        </p:nvGraphicFramePr>
        <p:xfrm>
          <a:off x="87476" y="2296149"/>
          <a:ext cx="9163216" cy="364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ounded Rectangle 7"/>
          <p:cNvSpPr/>
          <p:nvPr/>
        </p:nvSpPr>
        <p:spPr>
          <a:xfrm>
            <a:off x="412627" y="5480134"/>
            <a:ext cx="2007912" cy="10615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Trebuchet MS" panose="020B0603020202020204" pitchFamily="34" charset="0"/>
              </a:rPr>
              <a:t>DIVERSIFICACIÓN FUENTES DE PRODUCCIÓN ENERGÍA</a:t>
            </a:r>
          </a:p>
        </p:txBody>
      </p:sp>
      <p:sp>
        <p:nvSpPr>
          <p:cNvPr id="11" name="Rounded Rectangle 8"/>
          <p:cNvSpPr/>
          <p:nvPr/>
        </p:nvSpPr>
        <p:spPr>
          <a:xfrm>
            <a:off x="2483768" y="5463796"/>
            <a:ext cx="2007912" cy="10615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Trebuchet MS" panose="020B0603020202020204" pitchFamily="34" charset="0"/>
              </a:rPr>
              <a:t>PLANIFICAR INFRAESTRUCTURA ELÉCTRICA</a:t>
            </a:r>
          </a:p>
        </p:txBody>
      </p:sp>
      <p:sp>
        <p:nvSpPr>
          <p:cNvPr id="12" name="Rounded Rectangle 9"/>
          <p:cNvSpPr/>
          <p:nvPr/>
        </p:nvSpPr>
        <p:spPr>
          <a:xfrm>
            <a:off x="4572000" y="5445224"/>
            <a:ext cx="1920942" cy="106154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latin typeface="Trebuchet MS" panose="020B0603020202020204" pitchFamily="34" charset="0"/>
              </a:rPr>
              <a:t>PROMOCIÓN USO RACIONAL Y EE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6372200" y="5301208"/>
            <a:ext cx="342950" cy="1368152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3" name="Flecha doblada hacia arriba 12"/>
          <p:cNvSpPr/>
          <p:nvPr/>
        </p:nvSpPr>
        <p:spPr>
          <a:xfrm>
            <a:off x="6588224" y="5759974"/>
            <a:ext cx="720080" cy="261314"/>
          </a:xfrm>
          <a:prstGeom prst="bentUpArrow">
            <a:avLst/>
          </a:prstGeom>
          <a:ln>
            <a:solidFill>
              <a:srgbClr val="351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389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046145"/>
              </p:ext>
            </p:extLst>
          </p:nvPr>
        </p:nvGraphicFramePr>
        <p:xfrm>
          <a:off x="395536" y="980728"/>
          <a:ext cx="87615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39552" y="26064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800" b="1" dirty="0" smtClean="0"/>
              <a:t>MARCO NORMATIVO “ADECUADO”</a:t>
            </a:r>
            <a:endParaRPr lang="es-DO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97486" y="136810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000" dirty="0" smtClean="0"/>
              <a:t>END 2030</a:t>
            </a:r>
            <a:endParaRPr lang="es-ES" sz="2000" dirty="0"/>
          </a:p>
        </p:txBody>
      </p:sp>
      <p:cxnSp>
        <p:nvCxnSpPr>
          <p:cNvPr id="12" name="Conector angular 11"/>
          <p:cNvCxnSpPr/>
          <p:nvPr/>
        </p:nvCxnSpPr>
        <p:spPr>
          <a:xfrm>
            <a:off x="1691680" y="1577427"/>
            <a:ext cx="648072" cy="216024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2162" y="2636912"/>
            <a:ext cx="193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Medio Ambiente</a:t>
            </a:r>
            <a:endParaRPr lang="es-ES" sz="2000" dirty="0"/>
          </a:p>
        </p:txBody>
      </p:sp>
      <p:cxnSp>
        <p:nvCxnSpPr>
          <p:cNvPr id="15" name="Conector angular 14"/>
          <p:cNvCxnSpPr/>
          <p:nvPr/>
        </p:nvCxnSpPr>
        <p:spPr>
          <a:xfrm>
            <a:off x="1951796" y="2852936"/>
            <a:ext cx="387956" cy="504056"/>
          </a:xfrm>
          <a:prstGeom prst="bentConnector2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/>
          <p:nvPr/>
        </p:nvCxnSpPr>
        <p:spPr>
          <a:xfrm flipV="1">
            <a:off x="1818885" y="5280223"/>
            <a:ext cx="574255" cy="3705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165752" y="5445224"/>
            <a:ext cx="1669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Hidrocarburos</a:t>
            </a:r>
            <a:endParaRPr lang="es-ES" sz="2000" dirty="0"/>
          </a:p>
        </p:txBody>
      </p:sp>
      <p:cxnSp>
        <p:nvCxnSpPr>
          <p:cNvPr id="25" name="Conector angular 24"/>
          <p:cNvCxnSpPr/>
          <p:nvPr/>
        </p:nvCxnSpPr>
        <p:spPr>
          <a:xfrm flipV="1">
            <a:off x="5868144" y="5949280"/>
            <a:ext cx="574255" cy="3705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8140888" y="479833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MEM</a:t>
            </a:r>
            <a:endParaRPr lang="es-ES" sz="2000" dirty="0"/>
          </a:p>
        </p:txBody>
      </p:sp>
      <p:cxnSp>
        <p:nvCxnSpPr>
          <p:cNvPr id="27" name="Conector angular 26"/>
          <p:cNvCxnSpPr/>
          <p:nvPr/>
        </p:nvCxnSpPr>
        <p:spPr>
          <a:xfrm flipV="1">
            <a:off x="7526137" y="5013176"/>
            <a:ext cx="574255" cy="3705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6066559" y="5728168"/>
            <a:ext cx="2211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dirty="0" smtClean="0"/>
              <a:t>incentivo </a:t>
            </a:r>
            <a:r>
              <a:rPr lang="es-DO" sz="2000" dirty="0"/>
              <a:t>importación </a:t>
            </a:r>
            <a:r>
              <a:rPr lang="es-DO" sz="2000" dirty="0" smtClean="0"/>
              <a:t>vehículos eléctricos </a:t>
            </a:r>
            <a:endParaRPr lang="es-ES" sz="20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017023" y="2489358"/>
            <a:ext cx="1834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Incentivos EERR</a:t>
            </a:r>
            <a:endParaRPr lang="es-ES" sz="2000" dirty="0"/>
          </a:p>
        </p:txBody>
      </p:sp>
      <p:cxnSp>
        <p:nvCxnSpPr>
          <p:cNvPr id="30" name="Conector angular 29"/>
          <p:cNvCxnSpPr/>
          <p:nvPr/>
        </p:nvCxnSpPr>
        <p:spPr>
          <a:xfrm rot="5400000" flipH="1" flipV="1">
            <a:off x="7623909" y="2969641"/>
            <a:ext cx="620448" cy="32762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/>
          <p:cNvCxnSpPr/>
          <p:nvPr/>
        </p:nvCxnSpPr>
        <p:spPr>
          <a:xfrm flipV="1">
            <a:off x="7238105" y="1762324"/>
            <a:ext cx="574255" cy="3705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7820036" y="1577427"/>
            <a:ext cx="573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LGE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064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DDD75CD3-1E51-495D-A2FD-84EECA90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2"/>
            <a:ext cx="4906887" cy="7055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200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LEY </a:t>
            </a:r>
            <a:r>
              <a:rPr lang="es-ES" sz="3200" b="1" dirty="0" smtClean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57-07: </a:t>
            </a:r>
            <a:r>
              <a:rPr lang="es-ES" sz="3200" b="1" dirty="0">
                <a:ln/>
                <a:solidFill>
                  <a:schemeClr val="accent4"/>
                </a:solidFill>
                <a:latin typeface="Trebuchet MS" panose="020B0603020202020204" pitchFamily="34" charset="0"/>
              </a:rPr>
              <a:t>INCENTIVOS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DB1565-7E95-D742-83DB-91DE169F52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196752"/>
            <a:ext cx="8219255" cy="2880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A87CC-6790-AD4C-B2C0-DC5F92DBD299}"/>
              </a:ext>
            </a:extLst>
          </p:cNvPr>
          <p:cNvSpPr txBox="1"/>
          <p:nvPr/>
        </p:nvSpPr>
        <p:spPr>
          <a:xfrm>
            <a:off x="523129" y="4293629"/>
            <a:ext cx="3312368" cy="2308324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2"/>
                </a:solidFill>
              </a:rPr>
              <a:t>DOCE</a:t>
            </a:r>
            <a:r>
              <a:rPr lang="es-ES_tradnl" dirty="0"/>
              <a:t> años después…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Más de </a:t>
            </a:r>
            <a:r>
              <a:rPr lang="es-ES_tradnl" b="1" dirty="0" smtClean="0"/>
              <a:t>182 </a:t>
            </a:r>
            <a:r>
              <a:rPr lang="es-ES_tradnl" b="1" dirty="0"/>
              <a:t>MMUS$</a:t>
            </a:r>
            <a:r>
              <a:rPr lang="es-ES_tradnl" dirty="0"/>
              <a:t> autorizados de incentivos fiscales</a:t>
            </a:r>
          </a:p>
          <a:p>
            <a:pPr algn="ctr"/>
            <a:endParaRPr lang="es-ES_tradnl" dirty="0"/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465 MW en fuentes Renovables modernas (Grandes Proyectos + </a:t>
            </a:r>
            <a:r>
              <a:rPr lang="es-ES_tradnl" b="1" dirty="0" err="1">
                <a:solidFill>
                  <a:schemeClr val="tx1"/>
                </a:solidFill>
              </a:rPr>
              <a:t>Autoproducci</a:t>
            </a:r>
            <a:r>
              <a:rPr lang="en-US" b="1" dirty="0" err="1">
                <a:solidFill>
                  <a:schemeClr val="tx1"/>
                </a:solidFill>
              </a:rPr>
              <a:t>ón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es-ES_tradnl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832967"/>
              </p:ext>
            </p:extLst>
          </p:nvPr>
        </p:nvGraphicFramePr>
        <p:xfrm>
          <a:off x="3947714" y="4046296"/>
          <a:ext cx="5020471" cy="255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80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3" name="Grupo 22"/>
          <p:cNvGrpSpPr/>
          <p:nvPr/>
        </p:nvGrpSpPr>
        <p:grpSpPr>
          <a:xfrm>
            <a:off x="1133184" y="1124744"/>
            <a:ext cx="7026497" cy="2512341"/>
            <a:chOff x="1133184" y="1124744"/>
            <a:chExt cx="7026497" cy="2512341"/>
          </a:xfrm>
        </p:grpSpPr>
        <p:sp>
          <p:nvSpPr>
            <p:cNvPr id="5" name="Flecha circular 4"/>
            <p:cNvSpPr/>
            <p:nvPr/>
          </p:nvSpPr>
          <p:spPr>
            <a:xfrm>
              <a:off x="1133184" y="1124744"/>
              <a:ext cx="2511959" cy="2512341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Grupo 5"/>
            <p:cNvGrpSpPr/>
            <p:nvPr/>
          </p:nvGrpSpPr>
          <p:grpSpPr>
            <a:xfrm>
              <a:off x="1654629" y="2031775"/>
              <a:ext cx="1429627" cy="697756"/>
              <a:chOff x="2278605" y="907031"/>
              <a:chExt cx="1429627" cy="697756"/>
            </a:xfrm>
          </p:grpSpPr>
          <p:sp>
            <p:nvSpPr>
              <p:cNvPr id="15" name="Rectángulo 14"/>
              <p:cNvSpPr/>
              <p:nvPr/>
            </p:nvSpPr>
            <p:spPr>
              <a:xfrm>
                <a:off x="2312385" y="907031"/>
                <a:ext cx="1395847" cy="69775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ctángulo 15"/>
              <p:cNvSpPr/>
              <p:nvPr/>
            </p:nvSpPr>
            <p:spPr>
              <a:xfrm>
                <a:off x="2278605" y="907031"/>
                <a:ext cx="1429627" cy="6977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DO" sz="1800" b="1" kern="1200" dirty="0" smtClean="0"/>
                  <a:t>ECONÓMICOS</a:t>
                </a:r>
                <a:endParaRPr lang="es-DO" sz="1800" b="1" kern="1200" dirty="0"/>
              </a:p>
            </p:txBody>
          </p:sp>
        </p:grpSp>
        <p:sp>
          <p:nvSpPr>
            <p:cNvPr id="17" name="Flecha izquierda 16"/>
            <p:cNvSpPr/>
            <p:nvPr/>
          </p:nvSpPr>
          <p:spPr>
            <a:xfrm>
              <a:off x="4199241" y="1628800"/>
              <a:ext cx="3960440" cy="1440160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DO" dirty="0" smtClean="0"/>
                <a:t>Demanda – Inversión - Incentivos</a:t>
              </a:r>
              <a:endParaRPr lang="es-DO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35496" y="2568270"/>
            <a:ext cx="7160839" cy="2512341"/>
            <a:chOff x="435496" y="2568270"/>
            <a:chExt cx="7160839" cy="2512341"/>
          </a:xfrm>
        </p:grpSpPr>
        <p:sp>
          <p:nvSpPr>
            <p:cNvPr id="7" name="Forma 6"/>
            <p:cNvSpPr/>
            <p:nvPr/>
          </p:nvSpPr>
          <p:spPr>
            <a:xfrm>
              <a:off x="435496" y="2568270"/>
              <a:ext cx="2511959" cy="2512341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159509"/>
                <a:satOff val="-3801"/>
                <a:lumOff val="14106"/>
                <a:alphaOff val="0"/>
              </a:schemeClr>
            </a:fillRef>
            <a:effectRef idx="0">
              <a:schemeClr val="accent5">
                <a:shade val="80000"/>
                <a:hueOff val="159509"/>
                <a:satOff val="-3801"/>
                <a:lumOff val="14106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8" name="Grupo 7"/>
            <p:cNvGrpSpPr/>
            <p:nvPr/>
          </p:nvGrpSpPr>
          <p:grpSpPr>
            <a:xfrm>
              <a:off x="802572" y="3483652"/>
              <a:ext cx="1777807" cy="697756"/>
              <a:chOff x="1426548" y="2358908"/>
              <a:chExt cx="1777807" cy="697756"/>
            </a:xfrm>
          </p:grpSpPr>
          <p:sp>
            <p:nvSpPr>
              <p:cNvPr id="13" name="Rectángulo 12"/>
              <p:cNvSpPr/>
              <p:nvPr/>
            </p:nvSpPr>
            <p:spPr>
              <a:xfrm>
                <a:off x="1426548" y="2358908"/>
                <a:ext cx="1777807" cy="69775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ángulo 13"/>
              <p:cNvSpPr/>
              <p:nvPr/>
            </p:nvSpPr>
            <p:spPr>
              <a:xfrm>
                <a:off x="1426548" y="2358908"/>
                <a:ext cx="1777807" cy="6977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DO" sz="1800" b="1" kern="1200" dirty="0" smtClean="0"/>
                  <a:t>REGULATORIOS</a:t>
                </a:r>
                <a:endParaRPr lang="es-DO" sz="1800" b="1" kern="1200" dirty="0"/>
              </a:p>
            </p:txBody>
          </p:sp>
        </p:grpSp>
        <p:sp>
          <p:nvSpPr>
            <p:cNvPr id="18" name="Flecha izquierda 17"/>
            <p:cNvSpPr/>
            <p:nvPr/>
          </p:nvSpPr>
          <p:spPr>
            <a:xfrm>
              <a:off x="3278066" y="2843808"/>
              <a:ext cx="4318269" cy="1881335"/>
            </a:xfrm>
            <a:prstGeom prst="left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DO" dirty="0" smtClean="0"/>
                <a:t>Estabilidad, previsibilidad y aplicación del marco regulatorio, seguridad jurídica</a:t>
              </a:r>
              <a:endParaRPr lang="es-DO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311969" y="4177894"/>
            <a:ext cx="7067083" cy="2159027"/>
            <a:chOff x="1311969" y="4177894"/>
            <a:chExt cx="7067083" cy="2159027"/>
          </a:xfrm>
        </p:grpSpPr>
        <p:sp>
          <p:nvSpPr>
            <p:cNvPr id="9" name="Arco de bloque 8"/>
            <p:cNvSpPr/>
            <p:nvPr/>
          </p:nvSpPr>
          <p:spPr>
            <a:xfrm>
              <a:off x="1311969" y="4177894"/>
              <a:ext cx="2158162" cy="2159027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319017"/>
                <a:satOff val="-7602"/>
                <a:lumOff val="28213"/>
                <a:alphaOff val="0"/>
              </a:schemeClr>
            </a:fillRef>
            <a:effectRef idx="0">
              <a:schemeClr val="accent5">
                <a:shade val="80000"/>
                <a:hueOff val="319017"/>
                <a:satOff val="-7602"/>
                <a:lumOff val="28213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0" name="Grupo 9"/>
            <p:cNvGrpSpPr/>
            <p:nvPr/>
          </p:nvGrpSpPr>
          <p:grpSpPr>
            <a:xfrm>
              <a:off x="1691711" y="4930970"/>
              <a:ext cx="1395847" cy="697756"/>
              <a:chOff x="2315687" y="3812872"/>
              <a:chExt cx="1395847" cy="697756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2315687" y="3812872"/>
                <a:ext cx="1395847" cy="69775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Rectángulo 11"/>
              <p:cNvSpPr/>
              <p:nvPr/>
            </p:nvSpPr>
            <p:spPr>
              <a:xfrm>
                <a:off x="2315687" y="3812872"/>
                <a:ext cx="1395847" cy="6977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DO" sz="1800" b="1" kern="1200" dirty="0" smtClean="0"/>
                  <a:t>POLÍTICOS</a:t>
                </a:r>
                <a:endParaRPr lang="es-DO" sz="1800" b="1" kern="1200" dirty="0"/>
              </a:p>
            </p:txBody>
          </p:sp>
        </p:grpSp>
        <p:sp>
          <p:nvSpPr>
            <p:cNvPr id="19" name="Flecha izquierda 18"/>
            <p:cNvSpPr/>
            <p:nvPr/>
          </p:nvSpPr>
          <p:spPr>
            <a:xfrm>
              <a:off x="4346604" y="4581128"/>
              <a:ext cx="4032448" cy="1627108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DO" dirty="0" smtClean="0"/>
                <a:t>Coordinación y visión institucional de cara a la política y planificación efectivas. </a:t>
              </a:r>
              <a:endParaRPr lang="es-DO" dirty="0"/>
            </a:p>
          </p:txBody>
        </p:sp>
      </p:grp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6851104" cy="1143000"/>
          </a:xfrm>
          <a:noFill/>
          <a:ln w="28575">
            <a:noFill/>
          </a:ln>
        </p:spPr>
        <p:txBody>
          <a:bodyPr/>
          <a:lstStyle/>
          <a:p>
            <a:r>
              <a:rPr lang="es-DO" sz="2400" b="1" dirty="0" smtClean="0"/>
              <a:t>¿RIESGOS ACTUALES EN EL CAMPO DE LAS EERR?</a:t>
            </a:r>
            <a:endParaRPr lang="es-DO" sz="2400" b="1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0" y="1124744"/>
            <a:ext cx="802838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 txBox="1">
            <a:spLocks/>
          </p:cNvSpPr>
          <p:nvPr/>
        </p:nvSpPr>
        <p:spPr>
          <a:xfrm>
            <a:off x="118557" y="269360"/>
            <a:ext cx="6400800" cy="455743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400" b="1" dirty="0">
                <a:solidFill>
                  <a:srgbClr val="00206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SISTEMA ELÉCTRICO DOMINICANO</a:t>
            </a:r>
            <a:endParaRPr lang="es-ES" sz="2400" dirty="0">
              <a:solidFill>
                <a:srgbClr val="002060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5375" y="1216963"/>
            <a:ext cx="409710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sz="2400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EL SISTEMA ELÉCTRICO INTERCONECTADO CUENTA CON UNA POTENCIA INSTALADA DE </a:t>
            </a:r>
            <a:r>
              <a:rPr lang="es-DO" sz="24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3,841.1 MW</a:t>
            </a:r>
            <a:endParaRPr lang="es-DO" sz="2400" b="1" dirty="0">
              <a:solidFill>
                <a:srgbClr val="FF0000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835696" y="4293096"/>
            <a:ext cx="6120680" cy="7429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1" rIns="68580" bIns="34291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2400" b="1" dirty="0" smtClean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2018: LA MÁXIMA DEMANDA FUE DE </a:t>
            </a:r>
            <a:r>
              <a:rPr lang="es-CO" sz="24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2,280.02 MW</a:t>
            </a:r>
            <a:endParaRPr lang="es-CO" sz="2400" b="1" dirty="0">
              <a:solidFill>
                <a:srgbClr val="FF0000"/>
              </a:solidFill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5375" y="3076433"/>
            <a:ext cx="409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ADICIONALMENTE SE TIENEN </a:t>
            </a:r>
            <a:r>
              <a:rPr lang="es-DO" sz="24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308.1</a:t>
            </a:r>
            <a:r>
              <a:rPr lang="es-DO" sz="2400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DO" sz="2400" b="1" dirty="0" smtClean="0">
                <a:solidFill>
                  <a:srgbClr val="FF0000"/>
                </a:solidFill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MW </a:t>
            </a:r>
            <a:r>
              <a:rPr lang="es-DO" sz="2400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EN SISTEMAS AISLADOS</a:t>
            </a:r>
            <a:endParaRPr lang="es-DO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78306" y="2922545"/>
            <a:ext cx="1020423" cy="30777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DO" sz="1400" b="1" dirty="0">
                <a:solidFill>
                  <a:schemeClr val="bg1"/>
                </a:solidFill>
                <a:latin typeface="Helvetica Neue" charset="0"/>
              </a:rPr>
              <a:t>EDESUR</a:t>
            </a:r>
            <a:endParaRPr lang="es-ES" sz="1400" b="1" dirty="0">
              <a:solidFill>
                <a:schemeClr val="bg1"/>
              </a:solidFill>
              <a:latin typeface="Helvetica Neue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760359" y="2225663"/>
            <a:ext cx="1051832" cy="30777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DO" sz="1400" b="1" dirty="0">
                <a:solidFill>
                  <a:schemeClr val="bg1"/>
                </a:solidFill>
                <a:latin typeface="Helvetica Neue" charset="0"/>
              </a:rPr>
              <a:t>EDEESTE</a:t>
            </a:r>
            <a:endParaRPr lang="es-ES" sz="1351" b="1" dirty="0">
              <a:solidFill>
                <a:schemeClr val="bg1"/>
              </a:solidFill>
              <a:latin typeface="Helvetica Neue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373225" y="1922325"/>
            <a:ext cx="1257016" cy="30777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DO" sz="1400" b="1" dirty="0">
                <a:solidFill>
                  <a:schemeClr val="bg1"/>
                </a:solidFill>
                <a:latin typeface="Helvetica Neue" charset="0"/>
              </a:rPr>
              <a:t>EDENORTE</a:t>
            </a:r>
            <a:endParaRPr lang="es-ES" sz="1051" b="1" dirty="0">
              <a:solidFill>
                <a:schemeClr val="bg1"/>
              </a:solidFill>
              <a:latin typeface="Helvetica Neue" charset="0"/>
            </a:endParaRPr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2508766" y="2071142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503980" y="2752869"/>
            <a:ext cx="148652" cy="127147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4288197" y="2450795"/>
            <a:ext cx="216695" cy="161925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15" name="TextBox 19"/>
          <p:cNvSpPr txBox="1"/>
          <p:nvPr/>
        </p:nvSpPr>
        <p:spPr>
          <a:xfrm>
            <a:off x="-18715" y="5457828"/>
            <a:ext cx="4523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b="1" dirty="0" smtClean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EN RELACIÓN AL AÑO 2017, LA DEMANDA MÁXIMA ANUAL  DEL SENI AUMENTÓ UN 1.40%</a:t>
            </a:r>
            <a:endParaRPr lang="es-DO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val 28"/>
          <p:cNvSpPr>
            <a:spLocks noChangeArrowheads="1"/>
          </p:cNvSpPr>
          <p:nvPr/>
        </p:nvSpPr>
        <p:spPr bwMode="auto">
          <a:xfrm>
            <a:off x="2738357" y="2081522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3092374" y="2041042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18" name="Oval 28"/>
          <p:cNvSpPr>
            <a:spLocks noChangeArrowheads="1"/>
          </p:cNvSpPr>
          <p:nvPr/>
        </p:nvSpPr>
        <p:spPr bwMode="auto">
          <a:xfrm>
            <a:off x="1298899" y="1134872"/>
            <a:ext cx="148652" cy="127147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3812641" y="2560050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3704294" y="2479086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3920988" y="2648106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3358752" y="2479086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3541773" y="2529671"/>
            <a:ext cx="108347" cy="80963"/>
          </a:xfrm>
          <a:prstGeom prst="ellipse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DO" sz="1351"/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11760"/>
              </p:ext>
            </p:extLst>
          </p:nvPr>
        </p:nvGraphicFramePr>
        <p:xfrm>
          <a:off x="4504892" y="5122760"/>
          <a:ext cx="4488749" cy="149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128">
                  <a:extLst>
                    <a:ext uri="{9D8B030D-6E8A-4147-A177-3AD203B41FA5}">
                      <a16:colId xmlns:a16="http://schemas.microsoft.com/office/drawing/2014/main" val="1371104678"/>
                    </a:ext>
                  </a:extLst>
                </a:gridCol>
                <a:gridCol w="1587128">
                  <a:extLst>
                    <a:ext uri="{9D8B030D-6E8A-4147-A177-3AD203B41FA5}">
                      <a16:colId xmlns:a16="http://schemas.microsoft.com/office/drawing/2014/main" val="3938433502"/>
                    </a:ext>
                  </a:extLst>
                </a:gridCol>
                <a:gridCol w="1314493">
                  <a:extLst>
                    <a:ext uri="{9D8B030D-6E8A-4147-A177-3AD203B41FA5}">
                      <a16:colId xmlns:a16="http://schemas.microsoft.com/office/drawing/2014/main" val="800075800"/>
                    </a:ext>
                  </a:extLst>
                </a:gridCol>
              </a:tblGrid>
              <a:tr h="6348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800" u="none" strike="noStrike" dirty="0" smtClean="0">
                          <a:effectLst/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04 DE JULIO 2018 A LA 24HR </a:t>
                      </a:r>
                      <a:endParaRPr lang="es-DO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800" u="none" strike="noStrike" dirty="0" smtClean="0">
                          <a:effectLst/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 DE MAYO 2017 A LA 23HR </a:t>
                      </a:r>
                      <a:endParaRPr lang="es-DO" sz="18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2000" u="none" strike="noStrike" dirty="0" smtClean="0">
                          <a:effectLst/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 VARIACIÓN</a:t>
                      </a:r>
                      <a:endParaRPr lang="es-DO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41598580"/>
                  </a:ext>
                </a:extLst>
              </a:tr>
              <a:tr h="6679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2000" u="none" strike="noStrike" dirty="0" smtClean="0">
                          <a:effectLst/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2,280.02 MW</a:t>
                      </a:r>
                      <a:endParaRPr lang="es-DO" sz="20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2000" u="none" strike="noStrike" dirty="0" smtClean="0">
                          <a:effectLst/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2,248.40 MW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2000" u="none" strike="noStrike" dirty="0" smtClean="0">
                          <a:effectLst/>
                          <a:latin typeface="Trebuchet MS" panose="020B0603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1.40 % (31.62 MW) </a:t>
                      </a:r>
                      <a:endParaRPr lang="es-DO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44949152"/>
                  </a:ext>
                </a:extLst>
              </a:tr>
            </a:tbl>
          </a:graphicData>
        </a:graphic>
      </p:graphicFrame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710502"/>
              </p:ext>
            </p:extLst>
          </p:nvPr>
        </p:nvGraphicFramePr>
        <p:xfrm>
          <a:off x="159667" y="1025835"/>
          <a:ext cx="4455879" cy="316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icture" r:id="rId3" imgW="5119200" imgH="3721680" progId="Word.Picture.8">
                  <p:embed/>
                </p:oleObj>
              </mc:Choice>
              <mc:Fallback>
                <p:oleObj name="Picture" r:id="rId3" imgW="5119200" imgH="37216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67" y="1025835"/>
                        <a:ext cx="4455879" cy="3166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25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974904" y="1702801"/>
            <a:ext cx="2169096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DO" dirty="0" smtClean="0"/>
              <a:t>LA UBICACIÓN ÓPTIMA DE  RECURSOS SOLARES Y VIENTO, NO COINCIDE CON LOS CENTROS DE ALTA DEMANDA. LOS PROYECTOS DE ERNG PUEDEN TRAER CAMBIOS EN CANTIDAD Y DIRECCIÓN DE LO FLUJOS EN EL SISTEMA DE TRANSMISMIÓN.  </a:t>
            </a:r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BD3B-EF9A-4EE2-AD06-D091491D058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21" name="Conector recto 20"/>
          <p:cNvCxnSpPr/>
          <p:nvPr/>
        </p:nvCxnSpPr>
        <p:spPr>
          <a:xfrm>
            <a:off x="0" y="1124744"/>
            <a:ext cx="81724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16824" cy="1143000"/>
          </a:xfrm>
        </p:spPr>
        <p:txBody>
          <a:bodyPr/>
          <a:lstStyle/>
          <a:p>
            <a:r>
              <a:rPr lang="es-DO" sz="2400" b="1" dirty="0" smtClean="0"/>
              <a:t>LA RED DE TRANSMISIÓN</a:t>
            </a:r>
            <a:endParaRPr lang="es-DO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486"/>
            <a:ext cx="6974904" cy="56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637067244"/>
              </p:ext>
            </p:extLst>
          </p:nvPr>
        </p:nvGraphicFramePr>
        <p:xfrm>
          <a:off x="173562" y="1772816"/>
          <a:ext cx="871892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51429004"/>
              </p:ext>
            </p:extLst>
          </p:nvPr>
        </p:nvGraphicFramePr>
        <p:xfrm>
          <a:off x="463645" y="980731"/>
          <a:ext cx="8055275" cy="712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67544" y="260649"/>
            <a:ext cx="6172200" cy="857251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dirty="0">
                <a:latin typeface="Trebuchet MS" panose="020B0603020202020204" pitchFamily="34" charset="0"/>
              </a:rPr>
              <a:t>SITUACIÓN ACTUAL</a:t>
            </a:r>
          </a:p>
        </p:txBody>
      </p:sp>
    </p:spTree>
    <p:extLst>
      <p:ext uri="{BB962C8B-B14F-4D97-AF65-F5344CB8AC3E}">
        <p14:creationId xmlns:p14="http://schemas.microsoft.com/office/powerpoint/2010/main" val="38345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52842</TotalTime>
  <Words>876</Words>
  <Application>Microsoft Office PowerPoint</Application>
  <PresentationFormat>Presentación en pantalla (4:3)</PresentationFormat>
  <Paragraphs>243</Paragraphs>
  <Slides>25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Helvetica Neue</vt:lpstr>
      <vt:lpstr>Segoe UI Semilight</vt:lpstr>
      <vt:lpstr>Times New Roman</vt:lpstr>
      <vt:lpstr>Trebuchet MS</vt:lpstr>
      <vt:lpstr>Trebuchet MS (Cuerpo)</vt:lpstr>
      <vt:lpstr>Verdana</vt:lpstr>
      <vt:lpstr>Wingdings</vt:lpstr>
      <vt:lpstr>Tema de Office</vt:lpstr>
      <vt:lpstr>Picture</vt:lpstr>
      <vt:lpstr>REPÚBLICA DOMINICANA:  PANORAMA ACTUAL DE LAS ENERGÍAS RENOVABLES</vt:lpstr>
      <vt:lpstr>UN LARGO CAMINO PENDIENTE</vt:lpstr>
      <vt:lpstr>Presentación de PowerPoint</vt:lpstr>
      <vt:lpstr>Presentación de PowerPoint</vt:lpstr>
      <vt:lpstr>LEY 57-07: INCENTIVOS</vt:lpstr>
      <vt:lpstr>¿RIESGOS ACTUALES EN EL CAMPO DE LAS EERR?</vt:lpstr>
      <vt:lpstr>Presentación de PowerPoint</vt:lpstr>
      <vt:lpstr>LA RED DE TRANSMISIÓN</vt:lpstr>
      <vt:lpstr>Presentación de PowerPoint</vt:lpstr>
      <vt:lpstr>Presentación de PowerPoint</vt:lpstr>
      <vt:lpstr>Presentación de PowerPoint</vt:lpstr>
      <vt:lpstr>NUEVOS RETOS</vt:lpstr>
      <vt:lpstr>PLANIFICACIÓN PARA EL DESARROLLO DE LAS EERR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INVERSIONES A GRAN ESCALA EN ENERGÍAS RENOVABLES</vt:lpstr>
      <vt:lpstr>Presentación de PowerPoint</vt:lpstr>
      <vt:lpstr>Presentación de PowerPoint</vt:lpstr>
      <vt:lpstr>Presentación de PowerPoint</vt:lpstr>
      <vt:lpstr>Presentación de PowerPoint</vt:lpstr>
      <vt:lpstr>NUEVOS RETOS… MOVILIDAD ELECTRICA</vt:lpstr>
      <vt:lpstr>Presentación de PowerPoint</vt:lpstr>
    </vt:vector>
  </TitlesOfParts>
  <Company>CNE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Ángel Canó;FRANCISCO CRUZ</dc:creator>
  <cp:lastModifiedBy>Angel Canó Sención</cp:lastModifiedBy>
  <cp:revision>1913</cp:revision>
  <cp:lastPrinted>2018-02-21T13:50:35Z</cp:lastPrinted>
  <dcterms:created xsi:type="dcterms:W3CDTF">2011-01-04T15:41:53Z</dcterms:created>
  <dcterms:modified xsi:type="dcterms:W3CDTF">2019-05-02T13:45:04Z</dcterms:modified>
  <cp:version>3</cp:version>
</cp:coreProperties>
</file>